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0" r:id="rId2"/>
    <p:sldMasterId id="2147483756" r:id="rId3"/>
    <p:sldMasterId id="2147483771" r:id="rId4"/>
    <p:sldMasterId id="2147483786" r:id="rId5"/>
    <p:sldMasterId id="2147483799" r:id="rId6"/>
    <p:sldMasterId id="2147483814" r:id="rId7"/>
    <p:sldMasterId id="2147483826" r:id="rId8"/>
    <p:sldMasterId id="2147483838" r:id="rId9"/>
    <p:sldMasterId id="2147483850" r:id="rId10"/>
  </p:sldMasterIdLst>
  <p:notesMasterIdLst>
    <p:notesMasterId r:id="rId79"/>
  </p:notesMasterIdLst>
  <p:sldIdLst>
    <p:sldId id="451" r:id="rId11"/>
    <p:sldId id="586" r:id="rId12"/>
    <p:sldId id="587" r:id="rId13"/>
    <p:sldId id="589" r:id="rId14"/>
    <p:sldId id="590" r:id="rId15"/>
    <p:sldId id="591" r:id="rId16"/>
    <p:sldId id="592" r:id="rId17"/>
    <p:sldId id="602" r:id="rId18"/>
    <p:sldId id="603" r:id="rId19"/>
    <p:sldId id="604" r:id="rId20"/>
    <p:sldId id="605" r:id="rId21"/>
    <p:sldId id="632" r:id="rId22"/>
    <p:sldId id="631" r:id="rId23"/>
    <p:sldId id="607" r:id="rId24"/>
    <p:sldId id="613" r:id="rId25"/>
    <p:sldId id="636" r:id="rId26"/>
    <p:sldId id="639" r:id="rId27"/>
    <p:sldId id="640" r:id="rId28"/>
    <p:sldId id="642" r:id="rId29"/>
    <p:sldId id="688" r:id="rId30"/>
    <p:sldId id="644" r:id="rId31"/>
    <p:sldId id="645" r:id="rId32"/>
    <p:sldId id="614" r:id="rId33"/>
    <p:sldId id="615" r:id="rId34"/>
    <p:sldId id="617" r:id="rId35"/>
    <p:sldId id="625" r:id="rId36"/>
    <p:sldId id="626" r:id="rId37"/>
    <p:sldId id="627" r:id="rId38"/>
    <p:sldId id="628" r:id="rId39"/>
    <p:sldId id="629" r:id="rId40"/>
    <p:sldId id="630" r:id="rId41"/>
    <p:sldId id="709" r:id="rId42"/>
    <p:sldId id="646" r:id="rId43"/>
    <p:sldId id="647" r:id="rId44"/>
    <p:sldId id="648" r:id="rId45"/>
    <p:sldId id="649" r:id="rId46"/>
    <p:sldId id="650" r:id="rId47"/>
    <p:sldId id="689" r:id="rId48"/>
    <p:sldId id="651" r:id="rId49"/>
    <p:sldId id="690" r:id="rId50"/>
    <p:sldId id="694" r:id="rId51"/>
    <p:sldId id="695" r:id="rId52"/>
    <p:sldId id="696" r:id="rId53"/>
    <p:sldId id="701" r:id="rId54"/>
    <p:sldId id="702" r:id="rId55"/>
    <p:sldId id="704" r:id="rId56"/>
    <p:sldId id="705" r:id="rId57"/>
    <p:sldId id="655" r:id="rId58"/>
    <p:sldId id="656" r:id="rId59"/>
    <p:sldId id="657" r:id="rId60"/>
    <p:sldId id="658" r:id="rId61"/>
    <p:sldId id="662" r:id="rId62"/>
    <p:sldId id="654" r:id="rId63"/>
    <p:sldId id="676" r:id="rId64"/>
    <p:sldId id="677" r:id="rId65"/>
    <p:sldId id="678" r:id="rId66"/>
    <p:sldId id="680" r:id="rId67"/>
    <p:sldId id="681" r:id="rId68"/>
    <p:sldId id="682" r:id="rId69"/>
    <p:sldId id="706" r:id="rId70"/>
    <p:sldId id="711" r:id="rId71"/>
    <p:sldId id="683" r:id="rId72"/>
    <p:sldId id="684" r:id="rId73"/>
    <p:sldId id="685" r:id="rId74"/>
    <p:sldId id="707" r:id="rId75"/>
    <p:sldId id="708" r:id="rId76"/>
    <p:sldId id="710" r:id="rId77"/>
    <p:sldId id="514"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66FF"/>
    <a:srgbClr val="00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9" autoAdjust="0"/>
    <p:restoredTop sz="95740" autoAdjust="0"/>
  </p:normalViewPr>
  <p:slideViewPr>
    <p:cSldViewPr>
      <p:cViewPr varScale="1">
        <p:scale>
          <a:sx n="83" d="100"/>
          <a:sy n="83" d="100"/>
        </p:scale>
        <p:origin x="119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77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 /><Relationship Id="rId18" Type="http://schemas.openxmlformats.org/officeDocument/2006/relationships/slide" Target="slides/slide8.xml" /><Relationship Id="rId26" Type="http://schemas.openxmlformats.org/officeDocument/2006/relationships/slide" Target="slides/slide16.xml" /><Relationship Id="rId39" Type="http://schemas.openxmlformats.org/officeDocument/2006/relationships/slide" Target="slides/slide29.xml" /><Relationship Id="rId21" Type="http://schemas.openxmlformats.org/officeDocument/2006/relationships/slide" Target="slides/slide11.xml" /><Relationship Id="rId34" Type="http://schemas.openxmlformats.org/officeDocument/2006/relationships/slide" Target="slides/slide24.xml" /><Relationship Id="rId42" Type="http://schemas.openxmlformats.org/officeDocument/2006/relationships/slide" Target="slides/slide32.xml" /><Relationship Id="rId47" Type="http://schemas.openxmlformats.org/officeDocument/2006/relationships/slide" Target="slides/slide37.xml" /><Relationship Id="rId50" Type="http://schemas.openxmlformats.org/officeDocument/2006/relationships/slide" Target="slides/slide40.xml" /><Relationship Id="rId55" Type="http://schemas.openxmlformats.org/officeDocument/2006/relationships/slide" Target="slides/slide45.xml" /><Relationship Id="rId63" Type="http://schemas.openxmlformats.org/officeDocument/2006/relationships/slide" Target="slides/slide53.xml" /><Relationship Id="rId68" Type="http://schemas.openxmlformats.org/officeDocument/2006/relationships/slide" Target="slides/slide58.xml" /><Relationship Id="rId76" Type="http://schemas.openxmlformats.org/officeDocument/2006/relationships/slide" Target="slides/slide66.xml" /><Relationship Id="rId7" Type="http://schemas.openxmlformats.org/officeDocument/2006/relationships/slideMaster" Target="slideMasters/slideMaster7.xml" /><Relationship Id="rId71" Type="http://schemas.openxmlformats.org/officeDocument/2006/relationships/slide" Target="slides/slide61.xml" /><Relationship Id="rId2" Type="http://schemas.openxmlformats.org/officeDocument/2006/relationships/slideMaster" Target="slideMasters/slideMaster2.xml" /><Relationship Id="rId16" Type="http://schemas.openxmlformats.org/officeDocument/2006/relationships/slide" Target="slides/slide6.xml" /><Relationship Id="rId29" Type="http://schemas.openxmlformats.org/officeDocument/2006/relationships/slide" Target="slides/slide19.xml" /><Relationship Id="rId11" Type="http://schemas.openxmlformats.org/officeDocument/2006/relationships/slide" Target="slides/slide1.xml" /><Relationship Id="rId24" Type="http://schemas.openxmlformats.org/officeDocument/2006/relationships/slide" Target="slides/slide14.xml" /><Relationship Id="rId32" Type="http://schemas.openxmlformats.org/officeDocument/2006/relationships/slide" Target="slides/slide22.xml" /><Relationship Id="rId37" Type="http://schemas.openxmlformats.org/officeDocument/2006/relationships/slide" Target="slides/slide27.xml" /><Relationship Id="rId40" Type="http://schemas.openxmlformats.org/officeDocument/2006/relationships/slide" Target="slides/slide30.xml" /><Relationship Id="rId45" Type="http://schemas.openxmlformats.org/officeDocument/2006/relationships/slide" Target="slides/slide35.xml" /><Relationship Id="rId53" Type="http://schemas.openxmlformats.org/officeDocument/2006/relationships/slide" Target="slides/slide43.xml" /><Relationship Id="rId58" Type="http://schemas.openxmlformats.org/officeDocument/2006/relationships/slide" Target="slides/slide48.xml" /><Relationship Id="rId66" Type="http://schemas.openxmlformats.org/officeDocument/2006/relationships/slide" Target="slides/slide56.xml" /><Relationship Id="rId74" Type="http://schemas.openxmlformats.org/officeDocument/2006/relationships/slide" Target="slides/slide64.xml" /><Relationship Id="rId79" Type="http://schemas.openxmlformats.org/officeDocument/2006/relationships/notesMaster" Target="notesMasters/notesMaster1.xml" /><Relationship Id="rId5" Type="http://schemas.openxmlformats.org/officeDocument/2006/relationships/slideMaster" Target="slideMasters/slideMaster5.xml" /><Relationship Id="rId61" Type="http://schemas.openxmlformats.org/officeDocument/2006/relationships/slide" Target="slides/slide51.xml" /><Relationship Id="rId82" Type="http://schemas.openxmlformats.org/officeDocument/2006/relationships/theme" Target="theme/theme1.xml" /><Relationship Id="rId10" Type="http://schemas.openxmlformats.org/officeDocument/2006/relationships/slideMaster" Target="slideMasters/slideMaster10.xml" /><Relationship Id="rId19" Type="http://schemas.openxmlformats.org/officeDocument/2006/relationships/slide" Target="slides/slide9.xml" /><Relationship Id="rId31" Type="http://schemas.openxmlformats.org/officeDocument/2006/relationships/slide" Target="slides/slide21.xml" /><Relationship Id="rId44" Type="http://schemas.openxmlformats.org/officeDocument/2006/relationships/slide" Target="slides/slide34.xml" /><Relationship Id="rId52" Type="http://schemas.openxmlformats.org/officeDocument/2006/relationships/slide" Target="slides/slide42.xml" /><Relationship Id="rId60" Type="http://schemas.openxmlformats.org/officeDocument/2006/relationships/slide" Target="slides/slide50.xml" /><Relationship Id="rId65" Type="http://schemas.openxmlformats.org/officeDocument/2006/relationships/slide" Target="slides/slide55.xml" /><Relationship Id="rId73" Type="http://schemas.openxmlformats.org/officeDocument/2006/relationships/slide" Target="slides/slide63.xml" /><Relationship Id="rId78" Type="http://schemas.openxmlformats.org/officeDocument/2006/relationships/slide" Target="slides/slide68.xml" /><Relationship Id="rId81" Type="http://schemas.openxmlformats.org/officeDocument/2006/relationships/viewProps" Target="viewProps.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4" Type="http://schemas.openxmlformats.org/officeDocument/2006/relationships/slide" Target="slides/slide4.xml" /><Relationship Id="rId22" Type="http://schemas.openxmlformats.org/officeDocument/2006/relationships/slide" Target="slides/slide12.xml" /><Relationship Id="rId27" Type="http://schemas.openxmlformats.org/officeDocument/2006/relationships/slide" Target="slides/slide17.xml" /><Relationship Id="rId30" Type="http://schemas.openxmlformats.org/officeDocument/2006/relationships/slide" Target="slides/slide20.xml" /><Relationship Id="rId35" Type="http://schemas.openxmlformats.org/officeDocument/2006/relationships/slide" Target="slides/slide25.xml" /><Relationship Id="rId43" Type="http://schemas.openxmlformats.org/officeDocument/2006/relationships/slide" Target="slides/slide33.xml" /><Relationship Id="rId48" Type="http://schemas.openxmlformats.org/officeDocument/2006/relationships/slide" Target="slides/slide38.xml" /><Relationship Id="rId56" Type="http://schemas.openxmlformats.org/officeDocument/2006/relationships/slide" Target="slides/slide46.xml" /><Relationship Id="rId64" Type="http://schemas.openxmlformats.org/officeDocument/2006/relationships/slide" Target="slides/slide54.xml" /><Relationship Id="rId69" Type="http://schemas.openxmlformats.org/officeDocument/2006/relationships/slide" Target="slides/slide59.xml" /><Relationship Id="rId77" Type="http://schemas.openxmlformats.org/officeDocument/2006/relationships/slide" Target="slides/slide67.xml" /><Relationship Id="rId8" Type="http://schemas.openxmlformats.org/officeDocument/2006/relationships/slideMaster" Target="slideMasters/slideMaster8.xml" /><Relationship Id="rId51" Type="http://schemas.openxmlformats.org/officeDocument/2006/relationships/slide" Target="slides/slide41.xml" /><Relationship Id="rId72" Type="http://schemas.openxmlformats.org/officeDocument/2006/relationships/slide" Target="slides/slide62.xml" /><Relationship Id="rId80" Type="http://schemas.openxmlformats.org/officeDocument/2006/relationships/presProps" Target="presProps.xml" /><Relationship Id="rId3" Type="http://schemas.openxmlformats.org/officeDocument/2006/relationships/slideMaster" Target="slideMasters/slideMaster3.xml" /><Relationship Id="rId12" Type="http://schemas.openxmlformats.org/officeDocument/2006/relationships/slide" Target="slides/slide2.xml" /><Relationship Id="rId17" Type="http://schemas.openxmlformats.org/officeDocument/2006/relationships/slide" Target="slides/slide7.xml" /><Relationship Id="rId25" Type="http://schemas.openxmlformats.org/officeDocument/2006/relationships/slide" Target="slides/slide15.xml" /><Relationship Id="rId33" Type="http://schemas.openxmlformats.org/officeDocument/2006/relationships/slide" Target="slides/slide23.xml" /><Relationship Id="rId38" Type="http://schemas.openxmlformats.org/officeDocument/2006/relationships/slide" Target="slides/slide28.xml" /><Relationship Id="rId46" Type="http://schemas.openxmlformats.org/officeDocument/2006/relationships/slide" Target="slides/slide36.xml" /><Relationship Id="rId59" Type="http://schemas.openxmlformats.org/officeDocument/2006/relationships/slide" Target="slides/slide49.xml" /><Relationship Id="rId67" Type="http://schemas.openxmlformats.org/officeDocument/2006/relationships/slide" Target="slides/slide57.xml" /><Relationship Id="rId20" Type="http://schemas.openxmlformats.org/officeDocument/2006/relationships/slide" Target="slides/slide10.xml" /><Relationship Id="rId41" Type="http://schemas.openxmlformats.org/officeDocument/2006/relationships/slide" Target="slides/slide31.xml" /><Relationship Id="rId54" Type="http://schemas.openxmlformats.org/officeDocument/2006/relationships/slide" Target="slides/slide44.xml" /><Relationship Id="rId62" Type="http://schemas.openxmlformats.org/officeDocument/2006/relationships/slide" Target="slides/slide52.xml" /><Relationship Id="rId70" Type="http://schemas.openxmlformats.org/officeDocument/2006/relationships/slide" Target="slides/slide60.xml" /><Relationship Id="rId75" Type="http://schemas.openxmlformats.org/officeDocument/2006/relationships/slide" Target="slides/slide65.xml" /><Relationship Id="rId83"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5" Type="http://schemas.openxmlformats.org/officeDocument/2006/relationships/slide" Target="slides/slide5.xml" /><Relationship Id="rId23" Type="http://schemas.openxmlformats.org/officeDocument/2006/relationships/slide" Target="slides/slide13.xml" /><Relationship Id="rId28" Type="http://schemas.openxmlformats.org/officeDocument/2006/relationships/slide" Target="slides/slide18.xml" /><Relationship Id="rId36" Type="http://schemas.openxmlformats.org/officeDocument/2006/relationships/slide" Target="slides/slide26.xml" /><Relationship Id="rId49" Type="http://schemas.openxmlformats.org/officeDocument/2006/relationships/slide" Target="slides/slide39.xml" /><Relationship Id="rId57" Type="http://schemas.openxmlformats.org/officeDocument/2006/relationships/slide" Target="slides/slide47.xml" /></Relationships>
</file>

<file path=ppt/diagrams/_rels/data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image" Target="../media/image22.png" /><Relationship Id="rId4" Type="http://schemas.openxmlformats.org/officeDocument/2006/relationships/image" Target="../media/image25.png" /></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image" Target="../media/image22.png" /><Relationship Id="rId4" Type="http://schemas.openxmlformats.org/officeDocument/2006/relationships/image" Target="../media/image25.png" /></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70700-8ED6-47D8-984A-FCD04EF4E9F1}" type="doc">
      <dgm:prSet loTypeId="urn:microsoft.com/office/officeart/2005/8/layout/vList4#1" loCatId="list" qsTypeId="urn:microsoft.com/office/officeart/2005/8/quickstyle/simple1" qsCatId="simple" csTypeId="urn:microsoft.com/office/officeart/2005/8/colors/accent3_1" csCatId="accent3" phldr="1"/>
      <dgm:spPr/>
      <dgm:t>
        <a:bodyPr/>
        <a:lstStyle/>
        <a:p>
          <a:endParaRPr lang="en-US"/>
        </a:p>
      </dgm:t>
    </dgm:pt>
    <dgm:pt modelId="{E89E2B1A-946E-4F61-82F8-46CA7ECDCA9F}">
      <dgm:prSet phldrT="[Text]"/>
      <dgm:spPr/>
      <dgm:t>
        <a:bodyPr/>
        <a:lstStyle/>
        <a:p>
          <a:r>
            <a:rPr lang="en-US" dirty="0"/>
            <a:t>SPV Power Plants/units</a:t>
          </a:r>
        </a:p>
      </dgm:t>
    </dgm:pt>
    <dgm:pt modelId="{804C7050-D059-44CB-B9EB-CE5B69C099E6}" type="parTrans" cxnId="{D6879A5F-BDE7-44FF-9BAE-719544C7D215}">
      <dgm:prSet/>
      <dgm:spPr/>
      <dgm:t>
        <a:bodyPr/>
        <a:lstStyle/>
        <a:p>
          <a:endParaRPr lang="en-US"/>
        </a:p>
      </dgm:t>
    </dgm:pt>
    <dgm:pt modelId="{8509AF1E-1013-46AD-8FB4-71BB1944B0D5}" type="sibTrans" cxnId="{D6879A5F-BDE7-44FF-9BAE-719544C7D215}">
      <dgm:prSet/>
      <dgm:spPr/>
      <dgm:t>
        <a:bodyPr/>
        <a:lstStyle/>
        <a:p>
          <a:endParaRPr lang="en-US"/>
        </a:p>
      </dgm:t>
    </dgm:pt>
    <dgm:pt modelId="{8A1BDD9B-310B-40FB-B03A-041CAE786F18}">
      <dgm:prSet phldrT="[Text]"/>
      <dgm:spPr/>
      <dgm:t>
        <a:bodyPr/>
        <a:lstStyle/>
        <a:p>
          <a:r>
            <a:rPr lang="en-US" dirty="0"/>
            <a:t>Solar Water Heating</a:t>
          </a:r>
        </a:p>
      </dgm:t>
    </dgm:pt>
    <dgm:pt modelId="{6FEFA804-7780-4302-B762-759928AC81EC}" type="parTrans" cxnId="{8ACED9CC-D354-440B-89C4-BEDE4DDD8749}">
      <dgm:prSet/>
      <dgm:spPr/>
      <dgm:t>
        <a:bodyPr/>
        <a:lstStyle/>
        <a:p>
          <a:endParaRPr lang="en-US"/>
        </a:p>
      </dgm:t>
    </dgm:pt>
    <dgm:pt modelId="{F526ACC4-E278-4CEC-BBEF-47CF2427C4B1}" type="sibTrans" cxnId="{8ACED9CC-D354-440B-89C4-BEDE4DDD8749}">
      <dgm:prSet/>
      <dgm:spPr/>
      <dgm:t>
        <a:bodyPr/>
        <a:lstStyle/>
        <a:p>
          <a:endParaRPr lang="en-US"/>
        </a:p>
      </dgm:t>
    </dgm:pt>
    <dgm:pt modelId="{9454813F-9028-49B7-BDD4-3F298269A7FB}">
      <dgm:prSet phldrT="[Text]"/>
      <dgm:spPr/>
      <dgm:t>
        <a:bodyPr/>
        <a:lstStyle/>
        <a:p>
          <a:r>
            <a:rPr lang="en-US" dirty="0"/>
            <a:t>Solar Heating of Swimming Pool</a:t>
          </a:r>
        </a:p>
      </dgm:t>
    </dgm:pt>
    <dgm:pt modelId="{1D0F31F0-5851-484B-B704-C654DADFF11C}" type="parTrans" cxnId="{A0AA622F-B554-4286-A0B9-0AAFB8D8F9C4}">
      <dgm:prSet/>
      <dgm:spPr/>
      <dgm:t>
        <a:bodyPr/>
        <a:lstStyle/>
        <a:p>
          <a:endParaRPr lang="en-US"/>
        </a:p>
      </dgm:t>
    </dgm:pt>
    <dgm:pt modelId="{23B345EE-52D8-4C6A-BCE0-450BA736B01E}" type="sibTrans" cxnId="{A0AA622F-B554-4286-A0B9-0AAFB8D8F9C4}">
      <dgm:prSet/>
      <dgm:spPr/>
      <dgm:t>
        <a:bodyPr/>
        <a:lstStyle/>
        <a:p>
          <a:endParaRPr lang="en-US"/>
        </a:p>
      </dgm:t>
    </dgm:pt>
    <dgm:pt modelId="{C6FD4BA3-D8D4-497F-BD82-542F201EA662}">
      <dgm:prSet phldrT="[Text]"/>
      <dgm:spPr/>
      <dgm:t>
        <a:bodyPr/>
        <a:lstStyle/>
        <a:p>
          <a:r>
            <a:rPr lang="en-US" dirty="0"/>
            <a:t>Solar Steam Cooking</a:t>
          </a:r>
        </a:p>
      </dgm:t>
    </dgm:pt>
    <dgm:pt modelId="{2CBC8949-B613-4D3F-BB78-D0CED4E8C2E3}" type="sibTrans" cxnId="{A2B85E20-90AC-40C5-B9E7-80C4E3CD0CF2}">
      <dgm:prSet/>
      <dgm:spPr/>
      <dgm:t>
        <a:bodyPr/>
        <a:lstStyle/>
        <a:p>
          <a:endParaRPr lang="en-US"/>
        </a:p>
      </dgm:t>
    </dgm:pt>
    <dgm:pt modelId="{42637595-E22A-45F3-8C57-99F62F4687B6}" type="parTrans" cxnId="{A2B85E20-90AC-40C5-B9E7-80C4E3CD0CF2}">
      <dgm:prSet/>
      <dgm:spPr/>
      <dgm:t>
        <a:bodyPr/>
        <a:lstStyle/>
        <a:p>
          <a:endParaRPr lang="en-US"/>
        </a:p>
      </dgm:t>
    </dgm:pt>
    <dgm:pt modelId="{342EDCFA-9273-41B6-AA43-D0267A069457}" type="pres">
      <dgm:prSet presAssocID="{0F870700-8ED6-47D8-984A-FCD04EF4E9F1}" presName="linear" presStyleCnt="0">
        <dgm:presLayoutVars>
          <dgm:dir/>
          <dgm:resizeHandles val="exact"/>
        </dgm:presLayoutVars>
      </dgm:prSet>
      <dgm:spPr/>
    </dgm:pt>
    <dgm:pt modelId="{714206B9-3ABE-4A97-B983-7587415A6B8E}" type="pres">
      <dgm:prSet presAssocID="{E89E2B1A-946E-4F61-82F8-46CA7ECDCA9F}" presName="comp" presStyleCnt="0"/>
      <dgm:spPr/>
    </dgm:pt>
    <dgm:pt modelId="{73092684-0330-4586-B8D0-01CF62FF32F4}" type="pres">
      <dgm:prSet presAssocID="{E89E2B1A-946E-4F61-82F8-46CA7ECDCA9F}" presName="box" presStyleLbl="node1" presStyleIdx="0" presStyleCnt="4"/>
      <dgm:spPr/>
    </dgm:pt>
    <dgm:pt modelId="{8ABFAFD7-D81C-4118-8EC4-33E1DCF26006}" type="pres">
      <dgm:prSet presAssocID="{E89E2B1A-946E-4F61-82F8-46CA7ECDCA9F}" presName="img" presStyleLbl="fgImgPlace1" presStyleIdx="0" presStyleCnt="4"/>
      <dgm:spPr>
        <a:blipFill rotWithShape="0">
          <a:blip xmlns:r="http://schemas.openxmlformats.org/officeDocument/2006/relationships" r:embed="rId1"/>
          <a:stretch>
            <a:fillRect/>
          </a:stretch>
        </a:blipFill>
      </dgm:spPr>
    </dgm:pt>
    <dgm:pt modelId="{772D56C1-A369-4606-ADBC-2663A3B262CB}" type="pres">
      <dgm:prSet presAssocID="{E89E2B1A-946E-4F61-82F8-46CA7ECDCA9F}" presName="text" presStyleLbl="node1" presStyleIdx="0" presStyleCnt="4">
        <dgm:presLayoutVars>
          <dgm:bulletEnabled val="1"/>
        </dgm:presLayoutVars>
      </dgm:prSet>
      <dgm:spPr/>
    </dgm:pt>
    <dgm:pt modelId="{2B9D75A6-5BC0-436E-8E7F-A6AA30A1BB8F}" type="pres">
      <dgm:prSet presAssocID="{8509AF1E-1013-46AD-8FB4-71BB1944B0D5}" presName="spacer" presStyleCnt="0"/>
      <dgm:spPr/>
    </dgm:pt>
    <dgm:pt modelId="{0FBF5AEA-F816-4DBB-8F1A-1749BE16F30A}" type="pres">
      <dgm:prSet presAssocID="{8A1BDD9B-310B-40FB-B03A-041CAE786F18}" presName="comp" presStyleCnt="0"/>
      <dgm:spPr/>
    </dgm:pt>
    <dgm:pt modelId="{FCD4413C-DFDE-4FAF-AC7B-61D5EA85545C}" type="pres">
      <dgm:prSet presAssocID="{8A1BDD9B-310B-40FB-B03A-041CAE786F18}" presName="box" presStyleLbl="node1" presStyleIdx="1" presStyleCnt="4"/>
      <dgm:spPr/>
    </dgm:pt>
    <dgm:pt modelId="{73B4D827-3A10-4A43-AD3C-8356645FDBE0}" type="pres">
      <dgm:prSet presAssocID="{8A1BDD9B-310B-40FB-B03A-041CAE786F18}" presName="img" presStyleLbl="fgImgPlace1" presStyleIdx="1" presStyleCnt="4"/>
      <dgm:spPr>
        <a:blipFill rotWithShape="0">
          <a:blip xmlns:r="http://schemas.openxmlformats.org/officeDocument/2006/relationships" r:embed="rId2"/>
          <a:stretch>
            <a:fillRect/>
          </a:stretch>
        </a:blipFill>
      </dgm:spPr>
    </dgm:pt>
    <dgm:pt modelId="{11F7228A-C268-4FEA-ACB4-F42AEAD1B378}" type="pres">
      <dgm:prSet presAssocID="{8A1BDD9B-310B-40FB-B03A-041CAE786F18}" presName="text" presStyleLbl="node1" presStyleIdx="1" presStyleCnt="4">
        <dgm:presLayoutVars>
          <dgm:bulletEnabled val="1"/>
        </dgm:presLayoutVars>
      </dgm:prSet>
      <dgm:spPr/>
    </dgm:pt>
    <dgm:pt modelId="{7AB32DAE-5D51-4D28-8675-E283B0F3233E}" type="pres">
      <dgm:prSet presAssocID="{F526ACC4-E278-4CEC-BBEF-47CF2427C4B1}" presName="spacer" presStyleCnt="0"/>
      <dgm:spPr/>
    </dgm:pt>
    <dgm:pt modelId="{69798FC0-E43F-46EE-BB68-0B41E8F38A93}" type="pres">
      <dgm:prSet presAssocID="{C6FD4BA3-D8D4-497F-BD82-542F201EA662}" presName="comp" presStyleCnt="0"/>
      <dgm:spPr/>
    </dgm:pt>
    <dgm:pt modelId="{288482DD-3026-482C-97FF-F79DD9BD63A2}" type="pres">
      <dgm:prSet presAssocID="{C6FD4BA3-D8D4-497F-BD82-542F201EA662}" presName="box" presStyleLbl="node1" presStyleIdx="2" presStyleCnt="4"/>
      <dgm:spPr/>
    </dgm:pt>
    <dgm:pt modelId="{92394F7E-00DB-459E-BCFC-A70C37BE415B}" type="pres">
      <dgm:prSet presAssocID="{C6FD4BA3-D8D4-497F-BD82-542F201EA662}" presName="img" presStyleLbl="fgImgPlace1" presStyleIdx="2" presStyleCnt="4"/>
      <dgm:spPr>
        <a:blipFill rotWithShape="0">
          <a:blip xmlns:r="http://schemas.openxmlformats.org/officeDocument/2006/relationships" r:embed="rId3"/>
          <a:stretch>
            <a:fillRect/>
          </a:stretch>
        </a:blipFill>
      </dgm:spPr>
    </dgm:pt>
    <dgm:pt modelId="{307D9708-FB4A-43C1-A123-E8AF1C722AE4}" type="pres">
      <dgm:prSet presAssocID="{C6FD4BA3-D8D4-497F-BD82-542F201EA662}" presName="text" presStyleLbl="node1" presStyleIdx="2" presStyleCnt="4">
        <dgm:presLayoutVars>
          <dgm:bulletEnabled val="1"/>
        </dgm:presLayoutVars>
      </dgm:prSet>
      <dgm:spPr/>
    </dgm:pt>
    <dgm:pt modelId="{ECF78A73-AB47-4B5E-8D45-F1B916F9A7FE}" type="pres">
      <dgm:prSet presAssocID="{2CBC8949-B613-4D3F-BB78-D0CED4E8C2E3}" presName="spacer" presStyleCnt="0"/>
      <dgm:spPr/>
    </dgm:pt>
    <dgm:pt modelId="{FD920F50-E15A-4C7A-ABCC-13E6FBB41F37}" type="pres">
      <dgm:prSet presAssocID="{9454813F-9028-49B7-BDD4-3F298269A7FB}" presName="comp" presStyleCnt="0"/>
      <dgm:spPr/>
    </dgm:pt>
    <dgm:pt modelId="{FDF68DB2-6789-4DCA-8C65-75B47E12E3FC}" type="pres">
      <dgm:prSet presAssocID="{9454813F-9028-49B7-BDD4-3F298269A7FB}" presName="box" presStyleLbl="node1" presStyleIdx="3" presStyleCnt="4"/>
      <dgm:spPr/>
    </dgm:pt>
    <dgm:pt modelId="{150E115C-14E7-4DF9-BCC7-84051611A7A2}" type="pres">
      <dgm:prSet presAssocID="{9454813F-9028-49B7-BDD4-3F298269A7FB}" presName="img" presStyleLbl="fgImgPlace1" presStyleIdx="3" presStyleCnt="4"/>
      <dgm:spPr>
        <a:blipFill rotWithShape="0">
          <a:blip xmlns:r="http://schemas.openxmlformats.org/officeDocument/2006/relationships" r:embed="rId4"/>
          <a:stretch>
            <a:fillRect/>
          </a:stretch>
        </a:blipFill>
      </dgm:spPr>
    </dgm:pt>
    <dgm:pt modelId="{744C0ED3-3789-4009-AB33-B3B39864FC06}" type="pres">
      <dgm:prSet presAssocID="{9454813F-9028-49B7-BDD4-3F298269A7FB}" presName="text" presStyleLbl="node1" presStyleIdx="3" presStyleCnt="4">
        <dgm:presLayoutVars>
          <dgm:bulletEnabled val="1"/>
        </dgm:presLayoutVars>
      </dgm:prSet>
      <dgm:spPr/>
    </dgm:pt>
  </dgm:ptLst>
  <dgm:cxnLst>
    <dgm:cxn modelId="{F1BD620A-3723-45C7-897B-9ED64DB3626C}" type="presOf" srcId="{8A1BDD9B-310B-40FB-B03A-041CAE786F18}" destId="{FCD4413C-DFDE-4FAF-AC7B-61D5EA85545C}" srcOrd="0" destOrd="0" presId="urn:microsoft.com/office/officeart/2005/8/layout/vList4#1"/>
    <dgm:cxn modelId="{A2B85E20-90AC-40C5-B9E7-80C4E3CD0CF2}" srcId="{0F870700-8ED6-47D8-984A-FCD04EF4E9F1}" destId="{C6FD4BA3-D8D4-497F-BD82-542F201EA662}" srcOrd="2" destOrd="0" parTransId="{42637595-E22A-45F3-8C57-99F62F4687B6}" sibTransId="{2CBC8949-B613-4D3F-BB78-D0CED4E8C2E3}"/>
    <dgm:cxn modelId="{A0AA622F-B554-4286-A0B9-0AAFB8D8F9C4}" srcId="{0F870700-8ED6-47D8-984A-FCD04EF4E9F1}" destId="{9454813F-9028-49B7-BDD4-3F298269A7FB}" srcOrd="3" destOrd="0" parTransId="{1D0F31F0-5851-484B-B704-C654DADFF11C}" sibTransId="{23B345EE-52D8-4C6A-BCE0-450BA736B01E}"/>
    <dgm:cxn modelId="{D6879A5F-BDE7-44FF-9BAE-719544C7D215}" srcId="{0F870700-8ED6-47D8-984A-FCD04EF4E9F1}" destId="{E89E2B1A-946E-4F61-82F8-46CA7ECDCA9F}" srcOrd="0" destOrd="0" parTransId="{804C7050-D059-44CB-B9EB-CE5B69C099E6}" sibTransId="{8509AF1E-1013-46AD-8FB4-71BB1944B0D5}"/>
    <dgm:cxn modelId="{60A8C048-002A-42D2-9F77-A0A8A180F95C}" type="presOf" srcId="{9454813F-9028-49B7-BDD4-3F298269A7FB}" destId="{744C0ED3-3789-4009-AB33-B3B39864FC06}" srcOrd="1" destOrd="0" presId="urn:microsoft.com/office/officeart/2005/8/layout/vList4#1"/>
    <dgm:cxn modelId="{79BB6952-A206-44EC-A19B-CA84E068ED3A}" type="presOf" srcId="{C6FD4BA3-D8D4-497F-BD82-542F201EA662}" destId="{288482DD-3026-482C-97FF-F79DD9BD63A2}" srcOrd="0" destOrd="0" presId="urn:microsoft.com/office/officeart/2005/8/layout/vList4#1"/>
    <dgm:cxn modelId="{62897A86-77D2-4763-81D3-9CF09DE9D60E}" type="presOf" srcId="{E89E2B1A-946E-4F61-82F8-46CA7ECDCA9F}" destId="{73092684-0330-4586-B8D0-01CF62FF32F4}" srcOrd="0" destOrd="0" presId="urn:microsoft.com/office/officeart/2005/8/layout/vList4#1"/>
    <dgm:cxn modelId="{0CF4C989-D5D1-4902-B465-FB4242FF2D0A}" type="presOf" srcId="{C6FD4BA3-D8D4-497F-BD82-542F201EA662}" destId="{307D9708-FB4A-43C1-A123-E8AF1C722AE4}" srcOrd="1" destOrd="0" presId="urn:microsoft.com/office/officeart/2005/8/layout/vList4#1"/>
    <dgm:cxn modelId="{7DA434A2-89CA-447D-B014-D1B84604F60E}" type="presOf" srcId="{8A1BDD9B-310B-40FB-B03A-041CAE786F18}" destId="{11F7228A-C268-4FEA-ACB4-F42AEAD1B378}" srcOrd="1" destOrd="0" presId="urn:microsoft.com/office/officeart/2005/8/layout/vList4#1"/>
    <dgm:cxn modelId="{A8D649AC-C073-464B-8A16-4B560614C4DF}" type="presOf" srcId="{E89E2B1A-946E-4F61-82F8-46CA7ECDCA9F}" destId="{772D56C1-A369-4606-ADBC-2663A3B262CB}" srcOrd="1" destOrd="0" presId="urn:microsoft.com/office/officeart/2005/8/layout/vList4#1"/>
    <dgm:cxn modelId="{8ACED9CC-D354-440B-89C4-BEDE4DDD8749}" srcId="{0F870700-8ED6-47D8-984A-FCD04EF4E9F1}" destId="{8A1BDD9B-310B-40FB-B03A-041CAE786F18}" srcOrd="1" destOrd="0" parTransId="{6FEFA804-7780-4302-B762-759928AC81EC}" sibTransId="{F526ACC4-E278-4CEC-BBEF-47CF2427C4B1}"/>
    <dgm:cxn modelId="{1078E5D1-3821-47B7-A666-60A9ED9E462E}" type="presOf" srcId="{0F870700-8ED6-47D8-984A-FCD04EF4E9F1}" destId="{342EDCFA-9273-41B6-AA43-D0267A069457}" srcOrd="0" destOrd="0" presId="urn:microsoft.com/office/officeart/2005/8/layout/vList4#1"/>
    <dgm:cxn modelId="{7AD8E5D4-B77A-4B32-AACF-B01ED1B4FD92}" type="presOf" srcId="{9454813F-9028-49B7-BDD4-3F298269A7FB}" destId="{FDF68DB2-6789-4DCA-8C65-75B47E12E3FC}" srcOrd="0" destOrd="0" presId="urn:microsoft.com/office/officeart/2005/8/layout/vList4#1"/>
    <dgm:cxn modelId="{27E83F6F-C505-4EDE-9364-91A09D9C5AC6}" type="presParOf" srcId="{342EDCFA-9273-41B6-AA43-D0267A069457}" destId="{714206B9-3ABE-4A97-B983-7587415A6B8E}" srcOrd="0" destOrd="0" presId="urn:microsoft.com/office/officeart/2005/8/layout/vList4#1"/>
    <dgm:cxn modelId="{488EF2A9-54D5-4F99-87B1-C88CF4305435}" type="presParOf" srcId="{714206B9-3ABE-4A97-B983-7587415A6B8E}" destId="{73092684-0330-4586-B8D0-01CF62FF32F4}" srcOrd="0" destOrd="0" presId="urn:microsoft.com/office/officeart/2005/8/layout/vList4#1"/>
    <dgm:cxn modelId="{EB5034F8-7CD4-4DAF-8D48-D5F5FA0A52BC}" type="presParOf" srcId="{714206B9-3ABE-4A97-B983-7587415A6B8E}" destId="{8ABFAFD7-D81C-4118-8EC4-33E1DCF26006}" srcOrd="1" destOrd="0" presId="urn:microsoft.com/office/officeart/2005/8/layout/vList4#1"/>
    <dgm:cxn modelId="{E475C176-97A5-45BA-A582-5DDD1793B1CB}" type="presParOf" srcId="{714206B9-3ABE-4A97-B983-7587415A6B8E}" destId="{772D56C1-A369-4606-ADBC-2663A3B262CB}" srcOrd="2" destOrd="0" presId="urn:microsoft.com/office/officeart/2005/8/layout/vList4#1"/>
    <dgm:cxn modelId="{C6C22127-011C-4643-9808-8552712FABF0}" type="presParOf" srcId="{342EDCFA-9273-41B6-AA43-D0267A069457}" destId="{2B9D75A6-5BC0-436E-8E7F-A6AA30A1BB8F}" srcOrd="1" destOrd="0" presId="urn:microsoft.com/office/officeart/2005/8/layout/vList4#1"/>
    <dgm:cxn modelId="{0FC26594-6FE6-47A5-9672-60DB2A9A7BC7}" type="presParOf" srcId="{342EDCFA-9273-41B6-AA43-D0267A069457}" destId="{0FBF5AEA-F816-4DBB-8F1A-1749BE16F30A}" srcOrd="2" destOrd="0" presId="urn:microsoft.com/office/officeart/2005/8/layout/vList4#1"/>
    <dgm:cxn modelId="{8BBF4475-D730-400D-8FC4-F7FB26A86841}" type="presParOf" srcId="{0FBF5AEA-F816-4DBB-8F1A-1749BE16F30A}" destId="{FCD4413C-DFDE-4FAF-AC7B-61D5EA85545C}" srcOrd="0" destOrd="0" presId="urn:microsoft.com/office/officeart/2005/8/layout/vList4#1"/>
    <dgm:cxn modelId="{983E8122-5E1B-4AFB-BE59-BC40291E5327}" type="presParOf" srcId="{0FBF5AEA-F816-4DBB-8F1A-1749BE16F30A}" destId="{73B4D827-3A10-4A43-AD3C-8356645FDBE0}" srcOrd="1" destOrd="0" presId="urn:microsoft.com/office/officeart/2005/8/layout/vList4#1"/>
    <dgm:cxn modelId="{96E6F4BF-4CCF-454A-B2E9-7711C3F8C2DF}" type="presParOf" srcId="{0FBF5AEA-F816-4DBB-8F1A-1749BE16F30A}" destId="{11F7228A-C268-4FEA-ACB4-F42AEAD1B378}" srcOrd="2" destOrd="0" presId="urn:microsoft.com/office/officeart/2005/8/layout/vList4#1"/>
    <dgm:cxn modelId="{6EA8DD94-5414-43E6-A8A1-E93E18249625}" type="presParOf" srcId="{342EDCFA-9273-41B6-AA43-D0267A069457}" destId="{7AB32DAE-5D51-4D28-8675-E283B0F3233E}" srcOrd="3" destOrd="0" presId="urn:microsoft.com/office/officeart/2005/8/layout/vList4#1"/>
    <dgm:cxn modelId="{707EF5E4-E780-4DCD-8F5B-095F8FA571FF}" type="presParOf" srcId="{342EDCFA-9273-41B6-AA43-D0267A069457}" destId="{69798FC0-E43F-46EE-BB68-0B41E8F38A93}" srcOrd="4" destOrd="0" presId="urn:microsoft.com/office/officeart/2005/8/layout/vList4#1"/>
    <dgm:cxn modelId="{E9520E65-AC50-4574-9CB7-DAF7E3482137}" type="presParOf" srcId="{69798FC0-E43F-46EE-BB68-0B41E8F38A93}" destId="{288482DD-3026-482C-97FF-F79DD9BD63A2}" srcOrd="0" destOrd="0" presId="urn:microsoft.com/office/officeart/2005/8/layout/vList4#1"/>
    <dgm:cxn modelId="{F481943F-B544-45E2-884C-0FDD1574E3F4}" type="presParOf" srcId="{69798FC0-E43F-46EE-BB68-0B41E8F38A93}" destId="{92394F7E-00DB-459E-BCFC-A70C37BE415B}" srcOrd="1" destOrd="0" presId="urn:microsoft.com/office/officeart/2005/8/layout/vList4#1"/>
    <dgm:cxn modelId="{0B141420-0D09-41CA-8D30-D5FE4CE8B7A8}" type="presParOf" srcId="{69798FC0-E43F-46EE-BB68-0B41E8F38A93}" destId="{307D9708-FB4A-43C1-A123-E8AF1C722AE4}" srcOrd="2" destOrd="0" presId="urn:microsoft.com/office/officeart/2005/8/layout/vList4#1"/>
    <dgm:cxn modelId="{72CEB18F-2027-4879-93D7-893AD1B9974F}" type="presParOf" srcId="{342EDCFA-9273-41B6-AA43-D0267A069457}" destId="{ECF78A73-AB47-4B5E-8D45-F1B916F9A7FE}" srcOrd="5" destOrd="0" presId="urn:microsoft.com/office/officeart/2005/8/layout/vList4#1"/>
    <dgm:cxn modelId="{4E868C05-4398-4BDA-BAD3-F7B9E9506E21}" type="presParOf" srcId="{342EDCFA-9273-41B6-AA43-D0267A069457}" destId="{FD920F50-E15A-4C7A-ABCC-13E6FBB41F37}" srcOrd="6" destOrd="0" presId="urn:microsoft.com/office/officeart/2005/8/layout/vList4#1"/>
    <dgm:cxn modelId="{12C4C5E2-CC7A-418A-A68C-3B1762A41714}" type="presParOf" srcId="{FD920F50-E15A-4C7A-ABCC-13E6FBB41F37}" destId="{FDF68DB2-6789-4DCA-8C65-75B47E12E3FC}" srcOrd="0" destOrd="0" presId="urn:microsoft.com/office/officeart/2005/8/layout/vList4#1"/>
    <dgm:cxn modelId="{1AABFC03-D25A-4D07-B888-6A1C3D7F97F3}" type="presParOf" srcId="{FD920F50-E15A-4C7A-ABCC-13E6FBB41F37}" destId="{150E115C-14E7-4DF9-BCC7-84051611A7A2}" srcOrd="1" destOrd="0" presId="urn:microsoft.com/office/officeart/2005/8/layout/vList4#1"/>
    <dgm:cxn modelId="{72E061AE-60B9-4CDB-A568-5E9A5E8010DE}" type="presParOf" srcId="{FD920F50-E15A-4C7A-ABCC-13E6FBB41F37}" destId="{744C0ED3-3789-4009-AB33-B3B39864FC06}"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2684-0330-4586-B8D0-01CF62FF32F4}">
      <dsp:nvSpPr>
        <dsp:cNvPr id="0" name=""/>
        <dsp:cNvSpPr/>
      </dsp:nvSpPr>
      <dsp:spPr>
        <a:xfrm>
          <a:off x="0" y="0"/>
          <a:ext cx="8382000" cy="1310580"/>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SPV Power Plants/units</a:t>
          </a:r>
        </a:p>
      </dsp:txBody>
      <dsp:txXfrm>
        <a:off x="1807458" y="0"/>
        <a:ext cx="6574541" cy="1310580"/>
      </dsp:txXfrm>
    </dsp:sp>
    <dsp:sp modelId="{8ABFAFD7-D81C-4118-8EC4-33E1DCF26006}">
      <dsp:nvSpPr>
        <dsp:cNvPr id="0" name=""/>
        <dsp:cNvSpPr/>
      </dsp:nvSpPr>
      <dsp:spPr>
        <a:xfrm>
          <a:off x="131058" y="131058"/>
          <a:ext cx="1676400" cy="1048464"/>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4413C-DFDE-4FAF-AC7B-61D5EA85545C}">
      <dsp:nvSpPr>
        <dsp:cNvPr id="0" name=""/>
        <dsp:cNvSpPr/>
      </dsp:nvSpPr>
      <dsp:spPr>
        <a:xfrm>
          <a:off x="0" y="1441638"/>
          <a:ext cx="8382000" cy="1310580"/>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Solar Water Heating</a:t>
          </a:r>
        </a:p>
      </dsp:txBody>
      <dsp:txXfrm>
        <a:off x="1807458" y="1441638"/>
        <a:ext cx="6574541" cy="1310580"/>
      </dsp:txXfrm>
    </dsp:sp>
    <dsp:sp modelId="{73B4D827-3A10-4A43-AD3C-8356645FDBE0}">
      <dsp:nvSpPr>
        <dsp:cNvPr id="0" name=""/>
        <dsp:cNvSpPr/>
      </dsp:nvSpPr>
      <dsp:spPr>
        <a:xfrm>
          <a:off x="131058" y="1572696"/>
          <a:ext cx="1676400" cy="1048464"/>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8482DD-3026-482C-97FF-F79DD9BD63A2}">
      <dsp:nvSpPr>
        <dsp:cNvPr id="0" name=""/>
        <dsp:cNvSpPr/>
      </dsp:nvSpPr>
      <dsp:spPr>
        <a:xfrm>
          <a:off x="0" y="2883277"/>
          <a:ext cx="8382000" cy="1310580"/>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Solar Steam Cooking</a:t>
          </a:r>
        </a:p>
      </dsp:txBody>
      <dsp:txXfrm>
        <a:off x="1807458" y="2883277"/>
        <a:ext cx="6574541" cy="1310580"/>
      </dsp:txXfrm>
    </dsp:sp>
    <dsp:sp modelId="{92394F7E-00DB-459E-BCFC-A70C37BE415B}">
      <dsp:nvSpPr>
        <dsp:cNvPr id="0" name=""/>
        <dsp:cNvSpPr/>
      </dsp:nvSpPr>
      <dsp:spPr>
        <a:xfrm>
          <a:off x="131058" y="3014335"/>
          <a:ext cx="1676400" cy="1048464"/>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F68DB2-6789-4DCA-8C65-75B47E12E3FC}">
      <dsp:nvSpPr>
        <dsp:cNvPr id="0" name=""/>
        <dsp:cNvSpPr/>
      </dsp:nvSpPr>
      <dsp:spPr>
        <a:xfrm>
          <a:off x="0" y="4324915"/>
          <a:ext cx="8382000" cy="1310580"/>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Solar Heating of Swimming Pool</a:t>
          </a:r>
        </a:p>
      </dsp:txBody>
      <dsp:txXfrm>
        <a:off x="1807458" y="4324915"/>
        <a:ext cx="6574541" cy="1310580"/>
      </dsp:txXfrm>
    </dsp:sp>
    <dsp:sp modelId="{150E115C-14E7-4DF9-BCC7-84051611A7A2}">
      <dsp:nvSpPr>
        <dsp:cNvPr id="0" name=""/>
        <dsp:cNvSpPr/>
      </dsp:nvSpPr>
      <dsp:spPr>
        <a:xfrm>
          <a:off x="131058" y="4455973"/>
          <a:ext cx="1676400" cy="1048464"/>
        </a:xfrm>
        <a:prstGeom prst="roundRect">
          <a:avLst>
            <a:gd name="adj" fmla="val 10000"/>
          </a:avLst>
        </a:prstGeom>
        <a:blipFill rotWithShape="0">
          <a:blip xmlns:r="http://schemas.openxmlformats.org/officeDocument/2006/relationships" r:embed="rId4"/>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E5D96-9D0A-4244-AC2D-47D64799301F}" type="datetimeFigureOut">
              <a:rPr lang="en-US" smtClean="0"/>
              <a:pPr/>
              <a:t>8/10/2018</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AF6710-8478-4798-A126-157D8B8AD7C0}" type="slidenum">
              <a:rPr lang="en-IN" smtClean="0"/>
              <a:pPr/>
              <a:t>‹#›</a:t>
            </a:fld>
            <a:endParaRPr lang="en-IN" dirty="0"/>
          </a:p>
        </p:txBody>
      </p:sp>
    </p:spTree>
    <p:extLst>
      <p:ext uri="{BB962C8B-B14F-4D97-AF65-F5344CB8AC3E}">
        <p14:creationId xmlns:p14="http://schemas.microsoft.com/office/powerpoint/2010/main" val="376617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62AA8-5F81-49DC-81E9-4B650A201E8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en-US"/>
          </a:p>
        </p:txBody>
      </p:sp>
      <p:sp>
        <p:nvSpPr>
          <p:cNvPr id="86020" name="Slide Number Placeholder 3"/>
          <p:cNvSpPr>
            <a:spLocks noGrp="1"/>
          </p:cNvSpPr>
          <p:nvPr>
            <p:ph type="sldNum" sz="quarter" idx="5"/>
          </p:nvPr>
        </p:nvSpPr>
        <p:spPr>
          <a:noFill/>
        </p:spPr>
        <p:txBody>
          <a:bodyPr/>
          <a:lstStyle/>
          <a:p>
            <a:fld id="{379168D7-9162-4E95-8EEA-3F4917E71DDF}" type="slidenum">
              <a:rPr lang="en-US" smtClean="0"/>
              <a:pPr/>
              <a:t>36</a:t>
            </a:fld>
            <a:endParaRPr lang="en-US"/>
          </a:p>
        </p:txBody>
      </p:sp>
    </p:spTree>
    <p:extLst>
      <p:ext uri="{BB962C8B-B14F-4D97-AF65-F5344CB8AC3E}">
        <p14:creationId xmlns:p14="http://schemas.microsoft.com/office/powerpoint/2010/main" val="3661311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a:p>
        </p:txBody>
      </p:sp>
      <p:sp>
        <p:nvSpPr>
          <p:cNvPr id="87044" name="Slide Number Placeholder 3"/>
          <p:cNvSpPr>
            <a:spLocks noGrp="1"/>
          </p:cNvSpPr>
          <p:nvPr>
            <p:ph type="sldNum" sz="quarter" idx="5"/>
          </p:nvPr>
        </p:nvSpPr>
        <p:spPr>
          <a:noFill/>
        </p:spPr>
        <p:txBody>
          <a:bodyPr/>
          <a:lstStyle/>
          <a:p>
            <a:fld id="{C4BF6371-42B1-49E1-ACF1-B87155FDD591}" type="slidenum">
              <a:rPr lang="en-US" smtClean="0"/>
              <a:pPr/>
              <a:t>37</a:t>
            </a:fld>
            <a:endParaRPr lang="en-US"/>
          </a:p>
        </p:txBody>
      </p:sp>
    </p:spTree>
    <p:extLst>
      <p:ext uri="{BB962C8B-B14F-4D97-AF65-F5344CB8AC3E}">
        <p14:creationId xmlns:p14="http://schemas.microsoft.com/office/powerpoint/2010/main" val="190333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a:p>
        </p:txBody>
      </p:sp>
      <p:sp>
        <p:nvSpPr>
          <p:cNvPr id="9114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91F6D2-1CA5-4291-AA29-0A235E545D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286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a:p>
        </p:txBody>
      </p:sp>
      <p:sp>
        <p:nvSpPr>
          <p:cNvPr id="92164" name="Slide Number Placeholder 3"/>
          <p:cNvSpPr>
            <a:spLocks noGrp="1"/>
          </p:cNvSpPr>
          <p:nvPr>
            <p:ph type="sldNum" sz="quarter" idx="5"/>
          </p:nvPr>
        </p:nvSpPr>
        <p:spPr>
          <a:noFill/>
        </p:spPr>
        <p:txBody>
          <a:bodyPr/>
          <a:lstStyle/>
          <a:p>
            <a:fld id="{53C0A509-5625-4869-8056-674773F41C77}" type="slidenum">
              <a:rPr lang="en-US" smtClean="0"/>
              <a:pPr/>
              <a:t>39</a:t>
            </a:fld>
            <a:endParaRPr lang="en-US"/>
          </a:p>
        </p:txBody>
      </p:sp>
    </p:spTree>
    <p:extLst>
      <p:ext uri="{BB962C8B-B14F-4D97-AF65-F5344CB8AC3E}">
        <p14:creationId xmlns:p14="http://schemas.microsoft.com/office/powerpoint/2010/main" val="441352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p>
        </p:txBody>
      </p:sp>
      <p:sp>
        <p:nvSpPr>
          <p:cNvPr id="95236"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C5B460-75B1-40A6-A9F3-5738A091BE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718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p>
        </p:txBody>
      </p:sp>
      <p:sp>
        <p:nvSpPr>
          <p:cNvPr id="95236"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C5B460-75B1-40A6-A9F3-5738A091BE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432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p>
        </p:txBody>
      </p:sp>
      <p:sp>
        <p:nvSpPr>
          <p:cNvPr id="95236"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C5B460-75B1-40A6-A9F3-5738A091BE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8509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p>
        </p:txBody>
      </p:sp>
      <p:sp>
        <p:nvSpPr>
          <p:cNvPr id="95236"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C5B460-75B1-40A6-A9F3-5738A091BE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384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endParaRPr lang="en-US"/>
          </a:p>
        </p:txBody>
      </p:sp>
      <p:sp>
        <p:nvSpPr>
          <p:cNvPr id="109572"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85B47-A018-4F7A-ABCF-91071BCD56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6299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endParaRPr lang="en-US"/>
          </a:p>
        </p:txBody>
      </p:sp>
      <p:sp>
        <p:nvSpPr>
          <p:cNvPr id="11162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3E161E-C205-48E3-8792-E174235EBB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38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p:spPr>
      </p:sp>
      <p:sp>
        <p:nvSpPr>
          <p:cNvPr id="103427"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259877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endParaRPr lang="en-US"/>
          </a:p>
        </p:txBody>
      </p:sp>
      <p:sp>
        <p:nvSpPr>
          <p:cNvPr id="11162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3E161E-C205-48E3-8792-E174235EBB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9299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p:spPr>
        <p:txBody>
          <a:bodyPr/>
          <a:lstStyle/>
          <a:p>
            <a:endParaRPr lang="en-US"/>
          </a:p>
        </p:txBody>
      </p:sp>
      <p:sp>
        <p:nvSpPr>
          <p:cNvPr id="113668"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C8EC15-0C9F-497A-AF28-C2E9198311A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361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endParaRPr lang="en-US"/>
          </a:p>
        </p:txBody>
      </p:sp>
      <p:sp>
        <p:nvSpPr>
          <p:cNvPr id="13210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A7734-B8C8-4F49-9315-EE47ED781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88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endParaRPr lang="en-US"/>
          </a:p>
        </p:txBody>
      </p:sp>
      <p:sp>
        <p:nvSpPr>
          <p:cNvPr id="13210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A7734-B8C8-4F49-9315-EE47ED781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839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en-US"/>
          </a:p>
        </p:txBody>
      </p:sp>
      <p:sp>
        <p:nvSpPr>
          <p:cNvPr id="138244"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BB580-C6AE-4464-9124-93B7B362DE5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4691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75364-07F5-430B-A4ED-C66F3D417C97}" type="slidenum">
              <a:rPr kumimoji="0" lang="fr-CA"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CA"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ja-JP"/>
              <a:t>I will introduce the principle to begin with.</a:t>
            </a:r>
          </a:p>
          <a:p>
            <a:pPr eaLnBrk="1" hangingPunct="1"/>
            <a:endParaRPr lang="en-US" altLang="ja-JP"/>
          </a:p>
          <a:p>
            <a:pPr eaLnBrk="1" hangingPunct="1"/>
            <a:r>
              <a:rPr lang="en-US" altLang="ja-JP"/>
              <a:t>Solar cell, invented in the USA in 1954, is a kind of semiconductor to convert energy of light directly into electricity.  Most semiconductor used for solar cell are silicon semiconductors and it</a:t>
            </a:r>
            <a:r>
              <a:rPr kumimoji="1" lang="en-US" altLang="ja-JP">
                <a:ea typeface="ＭＳ Ｐゴシック" pitchFamily="50" charset="-128"/>
              </a:rPr>
              <a:t> is composed of P-type semiconductor and N-type semiconductor.</a:t>
            </a:r>
            <a:r>
              <a:rPr kumimoji="1" lang="en-US" altLang="ja-JP" b="1" u="sng">
                <a:solidFill>
                  <a:srgbClr val="FF3300"/>
                </a:solidFill>
                <a:ea typeface="ＭＳ Ｐゴシック" pitchFamily="50" charset="-128"/>
              </a:rPr>
              <a:t> </a:t>
            </a:r>
          </a:p>
          <a:p>
            <a:pPr eaLnBrk="1" hangingPunct="1">
              <a:spcBef>
                <a:spcPct val="0"/>
              </a:spcBef>
            </a:pPr>
            <a:endParaRPr kumimoji="1" lang="en-US" altLang="ja-JP">
              <a:ea typeface="ＭＳ Ｐゴシック" pitchFamily="50" charset="-128"/>
            </a:endParaRPr>
          </a:p>
          <a:p>
            <a:pPr eaLnBrk="1" hangingPunct="1">
              <a:spcBef>
                <a:spcPct val="0"/>
              </a:spcBef>
            </a:pPr>
            <a:r>
              <a:rPr kumimoji="1" lang="en-US" altLang="ja-JP">
                <a:ea typeface="ＭＳ Ｐゴシック" pitchFamily="50" charset="-128"/>
              </a:rPr>
              <a:t>Sunlight hitting the cell produces two types of electrons, negatively charged and positively charged electrons in the semiconductors. Negatively charged electrons gather around N-type semiconductor while positively charged electrons gather around P-type semiconductor. </a:t>
            </a:r>
          </a:p>
          <a:p>
            <a:pPr eaLnBrk="1" hangingPunct="1">
              <a:spcBef>
                <a:spcPct val="0"/>
              </a:spcBef>
            </a:pPr>
            <a:endParaRPr kumimoji="1" lang="en-US" altLang="ja-JP">
              <a:ea typeface="ＭＳ Ｐゴシック" pitchFamily="50" charset="-128"/>
            </a:endParaRPr>
          </a:p>
          <a:p>
            <a:pPr eaLnBrk="1" hangingPunct="1">
              <a:spcBef>
                <a:spcPct val="0"/>
              </a:spcBef>
            </a:pPr>
            <a:r>
              <a:rPr kumimoji="1" lang="en-US" altLang="ja-JP">
                <a:ea typeface="ＭＳ Ｐゴシック" pitchFamily="50" charset="-128"/>
              </a:rPr>
              <a:t> When youconnect loads such as a light bulb or motor, electric current occurs between two electrodes.</a:t>
            </a:r>
          </a:p>
        </p:txBody>
      </p:sp>
    </p:spTree>
    <p:extLst>
      <p:ext uri="{BB962C8B-B14F-4D97-AF65-F5344CB8AC3E}">
        <p14:creationId xmlns:p14="http://schemas.microsoft.com/office/powerpoint/2010/main" val="1620154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C42A3-2AF6-4ACE-BFDB-FF1D913094D4}" type="slidenum">
              <a:rPr kumimoji="0" lang="fr-CA"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fr-CA"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ja-JP" altLang="en-US"/>
          </a:p>
        </p:txBody>
      </p:sp>
    </p:spTree>
    <p:extLst>
      <p:ext uri="{BB962C8B-B14F-4D97-AF65-F5344CB8AC3E}">
        <p14:creationId xmlns:p14="http://schemas.microsoft.com/office/powerpoint/2010/main" val="784051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53</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4090808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183444-0D67-49E5-A34B-97EB8A0BC1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3893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The various applications that our project proposes are: ***************</a:t>
            </a:r>
          </a:p>
          <a:p>
            <a:pPr eaLnBrk="1" hangingPunct="1">
              <a:spcBef>
                <a:spcPct val="0"/>
              </a:spcBef>
            </a:pPr>
            <a:endParaRPr lang="en-US"/>
          </a:p>
          <a:p>
            <a:pPr eaLnBrk="1" hangingPunct="1">
              <a:spcBef>
                <a:spcPct val="0"/>
              </a:spcBef>
            </a:pPr>
            <a:r>
              <a:rPr lang="en-US"/>
              <a:t>Here, we would like to point out that our project does not occupy any ground space of the campus which is precious</a:t>
            </a:r>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3617090-CD98-41EB-AC80-336C316DF315}" type="slidenum">
              <a:rPr kumimoji="0" lang="en-IN"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6205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noFill/>
        </p:spPr>
        <p:txBody>
          <a:bodyPr wrap="square" numCol="1" anchor="t" anchorCtr="0" compatLnSpc="1">
            <a:prstTxWarp prst="textNoShape">
              <a:avLst/>
            </a:prstTxWarp>
          </a:bodyPr>
          <a:lstStyle/>
          <a:p>
            <a:r>
              <a:rPr lang="en-US"/>
              <a:t>U: Uranium, Pu: Plutonium </a:t>
            </a:r>
          </a:p>
        </p:txBody>
      </p:sp>
    </p:spTree>
    <p:extLst>
      <p:ext uri="{BB962C8B-B14F-4D97-AF65-F5344CB8AC3E}">
        <p14:creationId xmlns:p14="http://schemas.microsoft.com/office/powerpoint/2010/main" val="3118822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The salient features of this system are that:</a:t>
            </a:r>
          </a:p>
          <a:p>
            <a:pPr eaLnBrk="1" hangingPunct="1">
              <a:spcBef>
                <a:spcPct val="0"/>
              </a:spcBef>
            </a:pPr>
            <a:endParaRPr lang="en-US"/>
          </a:p>
          <a:p>
            <a:pPr eaLnBrk="1" hangingPunct="1">
              <a:spcBef>
                <a:spcPct val="0"/>
              </a:spcBef>
            </a:pPr>
            <a:r>
              <a:rPr lang="en-US"/>
              <a:t>This system can be used to cook rice, dal ,vegetables…..</a:t>
            </a:r>
          </a:p>
          <a:p>
            <a:pPr eaLnBrk="1" hangingPunct="1">
              <a:spcBef>
                <a:spcPct val="0"/>
              </a:spcBef>
            </a:pPr>
            <a:r>
              <a:rPr lang="en-US"/>
              <a:t>Images </a:t>
            </a:r>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6DE6330-8782-4B6D-BD55-907D8AD435A8}" type="slidenum">
              <a:rPr kumimoji="0" lang="en-IN"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72671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60</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47549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65</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358830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66</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280194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67</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189255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40CD3-0A2D-4A0C-BE7B-1933E11E66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782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7566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p:spPr>
      </p:sp>
      <p:sp>
        <p:nvSpPr>
          <p:cNvPr id="107523"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42977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47FE03-F291-4CA7-82AE-6E5B71490ABA}" type="slidenum">
              <a:rPr lang="en-US" smtClean="0">
                <a:solidFill>
                  <a:prstClr val="black"/>
                </a:solidFill>
              </a:rPr>
              <a:pPr/>
              <a:t>32</a:t>
            </a:fld>
            <a:endParaRPr lang="en-US">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lIns="93113" tIns="46557" rIns="93113" bIns="46557"/>
          <a:lstStyle/>
          <a:p>
            <a:endParaRPr lang="en-US"/>
          </a:p>
        </p:txBody>
      </p:sp>
    </p:spTree>
    <p:extLst>
      <p:ext uri="{BB962C8B-B14F-4D97-AF65-F5344CB8AC3E}">
        <p14:creationId xmlns:p14="http://schemas.microsoft.com/office/powerpoint/2010/main" val="18220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p:spPr>
      </p:sp>
      <p:sp>
        <p:nvSpPr>
          <p:cNvPr id="103427"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312788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a:p>
        </p:txBody>
      </p:sp>
      <p:sp>
        <p:nvSpPr>
          <p:cNvPr id="84996" name="Slide Number Placeholder 3"/>
          <p:cNvSpPr>
            <a:spLocks noGrp="1"/>
          </p:cNvSpPr>
          <p:nvPr>
            <p:ph type="sldNum" sz="quarter" idx="5"/>
          </p:nvPr>
        </p:nvSpPr>
        <p:spPr>
          <a:noFill/>
        </p:spPr>
        <p:txBody>
          <a:bodyPr/>
          <a:lstStyle/>
          <a:p>
            <a:fld id="{30F1154C-5869-41D9-A83E-F6F47C7C3F8D}" type="slidenum">
              <a:rPr lang="en-US" smtClean="0"/>
              <a:pPr/>
              <a:t>35</a:t>
            </a:fld>
            <a:endParaRPr lang="en-US"/>
          </a:p>
        </p:txBody>
      </p:sp>
    </p:spTree>
    <p:extLst>
      <p:ext uri="{BB962C8B-B14F-4D97-AF65-F5344CB8AC3E}">
        <p14:creationId xmlns:p14="http://schemas.microsoft.com/office/powerpoint/2010/main" val="330434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7.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7.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67B6795-ABFF-44F0-B43C-368788A1FEB0}"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942764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9B059E-F48F-41C0-8B27-174AD66B44CF}"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516178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1D458A-8B09-450F-8593-40869C77FA60}"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619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838200"/>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38200"/>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7A5EBA-1861-4C96-B484-D5C650BF601D}"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976335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57942D-0141-40AC-A7D4-8C05BC20CAD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85883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9163C68-40CB-4950-81ED-FF9FB0428403}"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125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87CB226-B254-45F0-B670-3B158E8E327F}"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614547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5A5F67-3B8B-4174-BB2D-F1D3A00DAAB7}"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811311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4D7442-CA93-4539-A319-1D61654B0D7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57368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6DDB2A-B148-4C5A-A79F-7DD89B70CD74}"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5389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6049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
            <a:ext cx="6019800" cy="6049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A1A1C4-1E6B-4CD2-8580-59C97965D04F}"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055022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98599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462703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65499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31974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15999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44332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560277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6347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21357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69DD4AF-67A9-4AA8-BDEB-BBA1007C0D54}" type="slidenum">
              <a:rPr lang="en-US"/>
              <a:pPr>
                <a:defRPr/>
              </a:pPr>
              <a:t>‹#›</a:t>
            </a:fld>
            <a:endParaRPr lang="en-US"/>
          </a:p>
        </p:txBody>
      </p:sp>
    </p:spTree>
    <p:extLst>
      <p:ext uri="{BB962C8B-B14F-4D97-AF65-F5344CB8AC3E}">
        <p14:creationId xmlns:p14="http://schemas.microsoft.com/office/powerpoint/2010/main" val="26975273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75856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40013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69DD4AF-67A9-4AA8-BDEB-BBA1007C0D54}"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547052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ED5701-9AD6-4D86-8E6F-F47839E8869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64309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92917009"/>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58291742"/>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9921908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54758580"/>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27596857"/>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55955254"/>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553082686"/>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06416073"/>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164877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835505411"/>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57524238"/>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prstClr val="white">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prstClr val="white">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A904CF5-81C5-4350-9EE8-45638F05F28A}" type="slidenum">
              <a:rPr lang="en-US">
                <a:solidFill>
                  <a:prstClr val="white">
                    <a:tint val="75000"/>
                  </a:prstClr>
                </a:solidFill>
              </a:rPr>
              <a:pPr>
                <a:defRPr/>
              </a:pPr>
              <a:t>‹#›</a:t>
            </a:fld>
            <a:endParaRPr lang="en-US" dirty="0">
              <a:solidFill>
                <a:prstClr val="white">
                  <a:tint val="75000"/>
                </a:prstClr>
              </a:solidFill>
            </a:endParaRPr>
          </a:p>
        </p:txBody>
      </p:sp>
    </p:spTree>
    <p:extLst>
      <p:ext uri="{BB962C8B-B14F-4D97-AF65-F5344CB8AC3E}">
        <p14:creationId xmlns:p14="http://schemas.microsoft.com/office/powerpoint/2010/main" val="927193388"/>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52953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721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39251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64341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953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31036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36669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393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24853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09583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851652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001000" cy="9906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6"/>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7"/>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BEB92BA-DA02-4F3B-9892-C59C59E37C48}"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55404589"/>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066800"/>
          </a:xfrm>
        </p:spPr>
        <p:txBody>
          <a:bodyPr/>
          <a:lstStyle/>
          <a:p>
            <a:r>
              <a:rPr lang="en-US"/>
              <a:t>Click to edit Master title style</a:t>
            </a:r>
          </a:p>
        </p:txBody>
      </p:sp>
      <p:sp>
        <p:nvSpPr>
          <p:cNvPr id="3" name="Content Placeholder 2"/>
          <p:cNvSpPr>
            <a:spLocks noGrp="1"/>
          </p:cNvSpPr>
          <p:nvPr>
            <p:ph sz="half" idx="1"/>
          </p:nvPr>
        </p:nvSpPr>
        <p:spPr>
          <a:xfrm>
            <a:off x="533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4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A26B1AD-0804-4AB9-AE62-2D238E347C40}"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2DF9C7B-6D8B-4749-859F-D58ECC6C1C8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60533114"/>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066800"/>
          </a:xfrm>
        </p:spPr>
        <p:txBody>
          <a:bodyPr/>
          <a:lstStyle/>
          <a:p>
            <a:r>
              <a:rPr lang="en-US"/>
              <a:t>Click to edit Master title style</a:t>
            </a:r>
          </a:p>
        </p:txBody>
      </p:sp>
      <p:sp>
        <p:nvSpPr>
          <p:cNvPr id="3" name="Text Placeholder 2"/>
          <p:cNvSpPr>
            <a:spLocks noGrp="1"/>
          </p:cNvSpPr>
          <p:nvPr>
            <p:ph type="body" sz="half" idx="1"/>
          </p:nvPr>
        </p:nvSpPr>
        <p:spPr>
          <a:xfrm>
            <a:off x="533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72FDD89-16C3-4F1A-81D6-576AEDF98A98}"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ABA0D2A-73C1-4AF5-A7DB-3656D66111A1}"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01434343"/>
      </p:ext>
    </p:extLst>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71362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00419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231836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21126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549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12062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24685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6836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918950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8920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7831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001000" cy="9906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6"/>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7"/>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BEB92BA-DA02-4F3B-9892-C59C59E37C48}"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94514420"/>
      </p:ext>
    </p:extLst>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066800"/>
          </a:xfrm>
        </p:spPr>
        <p:txBody>
          <a:bodyPr/>
          <a:lstStyle/>
          <a:p>
            <a:r>
              <a:rPr lang="en-US"/>
              <a:t>Click to edit Master title style</a:t>
            </a:r>
          </a:p>
        </p:txBody>
      </p:sp>
      <p:sp>
        <p:nvSpPr>
          <p:cNvPr id="3" name="Content Placeholder 2"/>
          <p:cNvSpPr>
            <a:spLocks noGrp="1"/>
          </p:cNvSpPr>
          <p:nvPr>
            <p:ph sz="half" idx="1"/>
          </p:nvPr>
        </p:nvSpPr>
        <p:spPr>
          <a:xfrm>
            <a:off x="533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4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A26B1AD-0804-4AB9-AE62-2D238E347C40}"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2DF9C7B-6D8B-4749-859F-D58ECC6C1C8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67277008"/>
      </p:ext>
    </p:extLst>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066800"/>
          </a:xfrm>
        </p:spPr>
        <p:txBody>
          <a:bodyPr/>
          <a:lstStyle/>
          <a:p>
            <a:r>
              <a:rPr lang="en-US"/>
              <a:t>Click to edit Master title style</a:t>
            </a:r>
          </a:p>
        </p:txBody>
      </p:sp>
      <p:sp>
        <p:nvSpPr>
          <p:cNvPr id="3" name="Text Placeholder 2"/>
          <p:cNvSpPr>
            <a:spLocks noGrp="1"/>
          </p:cNvSpPr>
          <p:nvPr>
            <p:ph type="body" sz="half" idx="1"/>
          </p:nvPr>
        </p:nvSpPr>
        <p:spPr>
          <a:xfrm>
            <a:off x="533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5240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72FDD89-16C3-4F1A-81D6-576AEDF98A98}"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ABA0D2A-73C1-4AF5-A7DB-3656D66111A1}"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058463"/>
      </p:ext>
    </p:extLst>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30BAE3-4CB5-4914-A733-526A7FACD00E}"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2672362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8FCD46B-0B5C-42DB-A597-2B5983C02D02}"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462115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C8B945-E380-471C-A661-D0A03259DA1D}"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3823412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FA8246-12C4-4E6D-B71E-F6D41BF4DC70}"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53115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7D3CEB-CC9B-42B8-BC91-BCF5756A4E50}"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91016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C0030A7-7447-4CAB-AE74-48915204FD90}"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1705725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093BEC-12DC-4F01-AF78-430578C10A1F}"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8596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D88C15F-75D4-48BC-A723-3318D9E2A13B}"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174059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5BF17B2-63FC-47FB-B861-16B46D4FA51A}"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90708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010780-CA10-40F9-A678-2A7DEDECBC8B}"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437475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91704D0-6661-4A2D-80D2-F8D550B8D112}"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52352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78510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21395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94996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14987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404425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6690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07315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31464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660593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13446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190298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69DD4AF-67A9-4AA8-BDEB-BBA1007C0D54}"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187821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F877A2-89A9-444C-8A41-C217F882EC5C}"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66482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ED5701-9AD6-4D86-8E6F-F47839E8869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697744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srgbClr val="FFFFFF"/>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srgbClr val="FFFFFF"/>
              </a:solidFill>
              <a:effectLst/>
              <a:uLnTx/>
              <a:uFillTx/>
              <a:latin typeface="Lucida Sans Unicode"/>
              <a:ea typeface="+mn-ea"/>
              <a:cs typeface="+mn-cs"/>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DA2BF">
                  <a:tint val="20000"/>
                </a:srgbClr>
              </a:solidFill>
              <a:effectLst/>
              <a:uLnTx/>
              <a:uFillTx/>
              <a:latin typeface="Lucida Sans Unicode"/>
              <a:ea typeface="+mn-ea"/>
              <a:cs typeface="+mn-cs"/>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srgbClr val="FFFFFF"/>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Lucida Sans Unicode"/>
              <a:ea typeface="+mn-ea"/>
              <a:cs typeface="+mn-cs"/>
            </a:endParaRPr>
          </a:p>
        </p:txBody>
      </p:sp>
    </p:spTree>
    <p:extLst>
      <p:ext uri="{BB962C8B-B14F-4D97-AF65-F5344CB8AC3E}">
        <p14:creationId xmlns:p14="http://schemas.microsoft.com/office/powerpoint/2010/main" val="1685458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748999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Tree>
    <p:extLst>
      <p:ext uri="{BB962C8B-B14F-4D97-AF65-F5344CB8AC3E}">
        <p14:creationId xmlns:p14="http://schemas.microsoft.com/office/powerpoint/2010/main" val="1121998995"/>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8" name="Title 7"/>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274540446"/>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4143500218"/>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6" name="Title 5"/>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482821970"/>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17885292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1463206280"/>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white"/>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spTree>
    <p:extLst>
      <p:ext uri="{BB962C8B-B14F-4D97-AF65-F5344CB8AC3E}">
        <p14:creationId xmlns:p14="http://schemas.microsoft.com/office/powerpoint/2010/main" val="2969206132"/>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18964318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27494634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DE330E7-45F3-4361-A9FD-7116EA85921C}"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4522816-A328-4484-947C-BB221D0C4734}"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9084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47476-527F-4EB8-8C55-B4D4151D26A2}" type="datetimeFigureOut">
              <a:rPr lang="en-US" smtClean="0"/>
              <a:pPr/>
              <a:t>8/10/2018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6D2FEB2-7C88-470D-B236-855161BA82FC}" type="slidenum">
              <a:rPr lang="en-IN" smtClean="0"/>
              <a:pPr/>
              <a:t>‹#›</a:t>
            </a:fld>
            <a:endParaRPr lang="en-IN"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7840E67-E068-4997-9A9A-CCA74F27CAC3}"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DDE440-DE72-4C85-96AE-C80FFF991DC6}"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473782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26CCE70-619A-4DB9-9F4A-936D4E7D4A30}"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82D45A-A443-45E4-8122-D43B48A1192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11187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6317801-C902-45EE-B190-3E7D1B880B57}"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4F7C75C-B42A-4CFE-A41A-2BDA7C2031A3}"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47297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CA2CAE-337D-4E3F-BEF9-DD18CD90C73D}"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9937949-4756-4C7C-9F54-FE62EFE7C03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61798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2B908-8252-40B5-86B5-57A716E0B348}"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B83CDA4-17EC-4F4D-A2C6-72C4CAA85B1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98830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B7B9D8-CC67-418F-AFAF-8B21F8E77B4E}"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383C7CB-3B6E-4897-923B-3690D71F8571}"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1892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B1B7B-458A-4980-83C5-632136428D9C}"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B33E3A-F82B-4D21-88A0-5AC0E40E9B7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447152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14C340-592B-441F-9E6A-2C02484EB949}"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312DD59-22D7-436C-AFF3-D72F3A811E55}"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501292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003EAA-D1F7-48D2-843D-7BBD242C1930}"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F756E29-082D-4ED5-A72C-28263B749688}"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57518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90E646B-74AA-4D7D-BDC9-8FCA1C52F91D}"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54EA6E-0AB3-42BB-819B-2A02773ADD8C}"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5224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 /><Relationship Id="rId13" Type="http://schemas.openxmlformats.org/officeDocument/2006/relationships/slideLayout" Target="../slideLayouts/slideLayout123.xml" /><Relationship Id="rId3" Type="http://schemas.openxmlformats.org/officeDocument/2006/relationships/slideLayout" Target="../slideLayouts/slideLayout113.xml" /><Relationship Id="rId7" Type="http://schemas.openxmlformats.org/officeDocument/2006/relationships/slideLayout" Target="../slideLayouts/slideLayout117.xml" /><Relationship Id="rId12" Type="http://schemas.openxmlformats.org/officeDocument/2006/relationships/slideLayout" Target="../slideLayouts/slideLayout122.xml" /><Relationship Id="rId2" Type="http://schemas.openxmlformats.org/officeDocument/2006/relationships/slideLayout" Target="../slideLayouts/slideLayout112.xml" /><Relationship Id="rId1" Type="http://schemas.openxmlformats.org/officeDocument/2006/relationships/slideLayout" Target="../slideLayouts/slideLayout111.xml" /><Relationship Id="rId6" Type="http://schemas.openxmlformats.org/officeDocument/2006/relationships/slideLayout" Target="../slideLayouts/slideLayout116.xml" /><Relationship Id="rId11" Type="http://schemas.openxmlformats.org/officeDocument/2006/relationships/slideLayout" Target="../slideLayouts/slideLayout121.xml" /><Relationship Id="rId5" Type="http://schemas.openxmlformats.org/officeDocument/2006/relationships/slideLayout" Target="../slideLayouts/slideLayout115.xml" /><Relationship Id="rId10" Type="http://schemas.openxmlformats.org/officeDocument/2006/relationships/slideLayout" Target="../slideLayouts/slideLayout120.xml" /><Relationship Id="rId4" Type="http://schemas.openxmlformats.org/officeDocument/2006/relationships/slideLayout" Target="../slideLayouts/slideLayout114.xml" /><Relationship Id="rId9" Type="http://schemas.openxmlformats.org/officeDocument/2006/relationships/slideLayout" Target="../slideLayouts/slideLayout119.xml" /><Relationship Id="rId14" Type="http://schemas.openxmlformats.org/officeDocument/2006/relationships/theme" Target="../theme/theme10.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theme" Target="../theme/theme2.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slideLayout" Target="../slideLayouts/slideLayout24.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 /><Relationship Id="rId13" Type="http://schemas.openxmlformats.org/officeDocument/2006/relationships/slideLayout" Target="../slideLayouts/slideLayout37.xml" /><Relationship Id="rId3" Type="http://schemas.openxmlformats.org/officeDocument/2006/relationships/slideLayout" Target="../slideLayouts/slideLayout27.xml" /><Relationship Id="rId7" Type="http://schemas.openxmlformats.org/officeDocument/2006/relationships/slideLayout" Target="../slideLayouts/slideLayout31.xml" /><Relationship Id="rId12" Type="http://schemas.openxmlformats.org/officeDocument/2006/relationships/slideLayout" Target="../slideLayouts/slideLayout36.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6" Type="http://schemas.openxmlformats.org/officeDocument/2006/relationships/slideLayout" Target="../slideLayouts/slideLayout30.xml" /><Relationship Id="rId11" Type="http://schemas.openxmlformats.org/officeDocument/2006/relationships/slideLayout" Target="../slideLayouts/slideLayout35.xml" /><Relationship Id="rId5" Type="http://schemas.openxmlformats.org/officeDocument/2006/relationships/slideLayout" Target="../slideLayouts/slideLayout29.xml" /><Relationship Id="rId15" Type="http://schemas.openxmlformats.org/officeDocument/2006/relationships/theme" Target="../theme/theme3.xml" /><Relationship Id="rId10" Type="http://schemas.openxmlformats.org/officeDocument/2006/relationships/slideLayout" Target="../slideLayouts/slideLayout34.xml" /><Relationship Id="rId4" Type="http://schemas.openxmlformats.org/officeDocument/2006/relationships/slideLayout" Target="../slideLayouts/slideLayout28.xml" /><Relationship Id="rId9" Type="http://schemas.openxmlformats.org/officeDocument/2006/relationships/slideLayout" Target="../slideLayouts/slideLayout33.xml" /><Relationship Id="rId14" Type="http://schemas.openxmlformats.org/officeDocument/2006/relationships/slideLayout" Target="../slideLayouts/slideLayout38.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 /><Relationship Id="rId13" Type="http://schemas.openxmlformats.org/officeDocument/2006/relationships/slideLayout" Target="../slideLayouts/slideLayout51.xml" /><Relationship Id="rId3" Type="http://schemas.openxmlformats.org/officeDocument/2006/relationships/slideLayout" Target="../slideLayouts/slideLayout41.xml" /><Relationship Id="rId7" Type="http://schemas.openxmlformats.org/officeDocument/2006/relationships/slideLayout" Target="../slideLayouts/slideLayout45.xml" /><Relationship Id="rId12" Type="http://schemas.openxmlformats.org/officeDocument/2006/relationships/slideLayout" Target="../slideLayouts/slideLayout50.xml" /><Relationship Id="rId2" Type="http://schemas.openxmlformats.org/officeDocument/2006/relationships/slideLayout" Target="../slideLayouts/slideLayout40.xml" /><Relationship Id="rId1" Type="http://schemas.openxmlformats.org/officeDocument/2006/relationships/slideLayout" Target="../slideLayouts/slideLayout39.xml" /><Relationship Id="rId6" Type="http://schemas.openxmlformats.org/officeDocument/2006/relationships/slideLayout" Target="../slideLayouts/slideLayout44.xml" /><Relationship Id="rId11" Type="http://schemas.openxmlformats.org/officeDocument/2006/relationships/slideLayout" Target="../slideLayouts/slideLayout49.xml" /><Relationship Id="rId5" Type="http://schemas.openxmlformats.org/officeDocument/2006/relationships/slideLayout" Target="../slideLayouts/slideLayout43.xml" /><Relationship Id="rId15" Type="http://schemas.openxmlformats.org/officeDocument/2006/relationships/theme" Target="../theme/theme4.xml" /><Relationship Id="rId10" Type="http://schemas.openxmlformats.org/officeDocument/2006/relationships/slideLayout" Target="../slideLayouts/slideLayout48.xml" /><Relationship Id="rId4" Type="http://schemas.openxmlformats.org/officeDocument/2006/relationships/slideLayout" Target="../slideLayouts/slideLayout42.xml" /><Relationship Id="rId9" Type="http://schemas.openxmlformats.org/officeDocument/2006/relationships/slideLayout" Target="../slideLayouts/slideLayout47.xml" /><Relationship Id="rId14" Type="http://schemas.openxmlformats.org/officeDocument/2006/relationships/slideLayout" Target="../slideLayouts/slideLayout52.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 /><Relationship Id="rId3" Type="http://schemas.openxmlformats.org/officeDocument/2006/relationships/slideLayout" Target="../slideLayouts/slideLayout55.xml" /><Relationship Id="rId7" Type="http://schemas.openxmlformats.org/officeDocument/2006/relationships/slideLayout" Target="../slideLayouts/slideLayout59.xml" /><Relationship Id="rId12" Type="http://schemas.openxmlformats.org/officeDocument/2006/relationships/theme" Target="../theme/theme5.xml" /><Relationship Id="rId2" Type="http://schemas.openxmlformats.org/officeDocument/2006/relationships/slideLayout" Target="../slideLayouts/slideLayout54.xml" /><Relationship Id="rId1" Type="http://schemas.openxmlformats.org/officeDocument/2006/relationships/slideLayout" Target="../slideLayouts/slideLayout53.xml" /><Relationship Id="rId6" Type="http://schemas.openxmlformats.org/officeDocument/2006/relationships/slideLayout" Target="../slideLayouts/slideLayout58.xml" /><Relationship Id="rId11" Type="http://schemas.openxmlformats.org/officeDocument/2006/relationships/slideLayout" Target="../slideLayouts/slideLayout63.xml" /><Relationship Id="rId5" Type="http://schemas.openxmlformats.org/officeDocument/2006/relationships/slideLayout" Target="../slideLayouts/slideLayout57.xml" /><Relationship Id="rId10" Type="http://schemas.openxmlformats.org/officeDocument/2006/relationships/slideLayout" Target="../slideLayouts/slideLayout62.xml" /><Relationship Id="rId4" Type="http://schemas.openxmlformats.org/officeDocument/2006/relationships/slideLayout" Target="../slideLayouts/slideLayout56.xml" /><Relationship Id="rId9" Type="http://schemas.openxmlformats.org/officeDocument/2006/relationships/slideLayout" Target="../slideLayouts/slideLayout61.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 /><Relationship Id="rId13" Type="http://schemas.openxmlformats.org/officeDocument/2006/relationships/slideLayout" Target="../slideLayouts/slideLayout76.xml" /><Relationship Id="rId3" Type="http://schemas.openxmlformats.org/officeDocument/2006/relationships/slideLayout" Target="../slideLayouts/slideLayout66.xml" /><Relationship Id="rId7" Type="http://schemas.openxmlformats.org/officeDocument/2006/relationships/slideLayout" Target="../slideLayouts/slideLayout70.xml" /><Relationship Id="rId12" Type="http://schemas.openxmlformats.org/officeDocument/2006/relationships/slideLayout" Target="../slideLayouts/slideLayout75.xml" /><Relationship Id="rId2" Type="http://schemas.openxmlformats.org/officeDocument/2006/relationships/slideLayout" Target="../slideLayouts/slideLayout65.xml" /><Relationship Id="rId1" Type="http://schemas.openxmlformats.org/officeDocument/2006/relationships/slideLayout" Target="../slideLayouts/slideLayout64.xml" /><Relationship Id="rId6" Type="http://schemas.openxmlformats.org/officeDocument/2006/relationships/slideLayout" Target="../slideLayouts/slideLayout69.xml" /><Relationship Id="rId11" Type="http://schemas.openxmlformats.org/officeDocument/2006/relationships/slideLayout" Target="../slideLayouts/slideLayout74.xml" /><Relationship Id="rId5" Type="http://schemas.openxmlformats.org/officeDocument/2006/relationships/slideLayout" Target="../slideLayouts/slideLayout68.xml" /><Relationship Id="rId15" Type="http://schemas.openxmlformats.org/officeDocument/2006/relationships/theme" Target="../theme/theme6.xml" /><Relationship Id="rId10" Type="http://schemas.openxmlformats.org/officeDocument/2006/relationships/slideLayout" Target="../slideLayouts/slideLayout73.xml" /><Relationship Id="rId4" Type="http://schemas.openxmlformats.org/officeDocument/2006/relationships/slideLayout" Target="../slideLayouts/slideLayout67.xml" /><Relationship Id="rId9" Type="http://schemas.openxmlformats.org/officeDocument/2006/relationships/slideLayout" Target="../slideLayouts/slideLayout72.xml" /><Relationship Id="rId14" Type="http://schemas.openxmlformats.org/officeDocument/2006/relationships/slideLayout" Target="../slideLayouts/slideLayout77.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 /><Relationship Id="rId13" Type="http://schemas.openxmlformats.org/officeDocument/2006/relationships/image" Target="../media/image1.jpeg" /><Relationship Id="rId3" Type="http://schemas.openxmlformats.org/officeDocument/2006/relationships/slideLayout" Target="../slideLayouts/slideLayout80.xml" /><Relationship Id="rId7" Type="http://schemas.openxmlformats.org/officeDocument/2006/relationships/slideLayout" Target="../slideLayouts/slideLayout84.xml" /><Relationship Id="rId12" Type="http://schemas.openxmlformats.org/officeDocument/2006/relationships/theme" Target="../theme/theme7.xml" /><Relationship Id="rId2" Type="http://schemas.openxmlformats.org/officeDocument/2006/relationships/slideLayout" Target="../slideLayouts/slideLayout79.xml" /><Relationship Id="rId1" Type="http://schemas.openxmlformats.org/officeDocument/2006/relationships/slideLayout" Target="../slideLayouts/slideLayout78.xml" /><Relationship Id="rId6" Type="http://schemas.openxmlformats.org/officeDocument/2006/relationships/slideLayout" Target="../slideLayouts/slideLayout83.xml" /><Relationship Id="rId11" Type="http://schemas.openxmlformats.org/officeDocument/2006/relationships/slideLayout" Target="../slideLayouts/slideLayout88.xml" /><Relationship Id="rId5" Type="http://schemas.openxmlformats.org/officeDocument/2006/relationships/slideLayout" Target="../slideLayouts/slideLayout82.xml" /><Relationship Id="rId10" Type="http://schemas.openxmlformats.org/officeDocument/2006/relationships/slideLayout" Target="../slideLayouts/slideLayout87.xml" /><Relationship Id="rId4" Type="http://schemas.openxmlformats.org/officeDocument/2006/relationships/slideLayout" Target="../slideLayouts/slideLayout81.xml" /><Relationship Id="rId9" Type="http://schemas.openxmlformats.org/officeDocument/2006/relationships/slideLayout" Target="../slideLayouts/slideLayout86.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 /><Relationship Id="rId3" Type="http://schemas.openxmlformats.org/officeDocument/2006/relationships/slideLayout" Target="../slideLayouts/slideLayout91.xml" /><Relationship Id="rId7" Type="http://schemas.openxmlformats.org/officeDocument/2006/relationships/slideLayout" Target="../slideLayouts/slideLayout95.xml" /><Relationship Id="rId12" Type="http://schemas.openxmlformats.org/officeDocument/2006/relationships/theme" Target="../theme/theme8.xml" /><Relationship Id="rId2" Type="http://schemas.openxmlformats.org/officeDocument/2006/relationships/slideLayout" Target="../slideLayouts/slideLayout90.xml" /><Relationship Id="rId1" Type="http://schemas.openxmlformats.org/officeDocument/2006/relationships/slideLayout" Target="../slideLayouts/slideLayout89.xml" /><Relationship Id="rId6" Type="http://schemas.openxmlformats.org/officeDocument/2006/relationships/slideLayout" Target="../slideLayouts/slideLayout94.xml" /><Relationship Id="rId11" Type="http://schemas.openxmlformats.org/officeDocument/2006/relationships/slideLayout" Target="../slideLayouts/slideLayout99.xml" /><Relationship Id="rId5" Type="http://schemas.openxmlformats.org/officeDocument/2006/relationships/slideLayout" Target="../slideLayouts/slideLayout93.xml" /><Relationship Id="rId10" Type="http://schemas.openxmlformats.org/officeDocument/2006/relationships/slideLayout" Target="../slideLayouts/slideLayout98.xml" /><Relationship Id="rId4" Type="http://schemas.openxmlformats.org/officeDocument/2006/relationships/slideLayout" Target="../slideLayouts/slideLayout92.xml" /><Relationship Id="rId9" Type="http://schemas.openxmlformats.org/officeDocument/2006/relationships/slideLayout" Target="../slideLayouts/slideLayout97.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 /><Relationship Id="rId3" Type="http://schemas.openxmlformats.org/officeDocument/2006/relationships/slideLayout" Target="../slideLayouts/slideLayout102.xml" /><Relationship Id="rId7" Type="http://schemas.openxmlformats.org/officeDocument/2006/relationships/slideLayout" Target="../slideLayouts/slideLayout106.xml" /><Relationship Id="rId12" Type="http://schemas.openxmlformats.org/officeDocument/2006/relationships/theme" Target="../theme/theme9.xml" /><Relationship Id="rId2" Type="http://schemas.openxmlformats.org/officeDocument/2006/relationships/slideLayout" Target="../slideLayouts/slideLayout101.xml" /><Relationship Id="rId1" Type="http://schemas.openxmlformats.org/officeDocument/2006/relationships/slideLayout" Target="../slideLayouts/slideLayout100.xml" /><Relationship Id="rId6" Type="http://schemas.openxmlformats.org/officeDocument/2006/relationships/slideLayout" Target="../slideLayouts/slideLayout105.xml" /><Relationship Id="rId11" Type="http://schemas.openxmlformats.org/officeDocument/2006/relationships/slideLayout" Target="../slideLayouts/slideLayout110.xml" /><Relationship Id="rId5" Type="http://schemas.openxmlformats.org/officeDocument/2006/relationships/slideLayout" Target="../slideLayouts/slideLayout104.xml" /><Relationship Id="rId10" Type="http://schemas.openxmlformats.org/officeDocument/2006/relationships/slideLayout" Target="../slideLayouts/slideLayout109.xml" /><Relationship Id="rId4" Type="http://schemas.openxmlformats.org/officeDocument/2006/relationships/slideLayout" Target="../slideLayouts/slideLayout103.xml" /><Relationship Id="rId9" Type="http://schemas.openxmlformats.org/officeDocument/2006/relationships/slideLayout" Target="../slideLayouts/slideLayout10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47476-527F-4EB8-8C55-B4D4151D26A2}" type="datetimeFigureOut">
              <a:rPr lang="en-US" smtClean="0"/>
              <a:pPr/>
              <a:t>8/10/2018</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2FEB2-7C88-470D-B236-855161BA82F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9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34669930"/>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white">
                    <a:tint val="75000"/>
                  </a:prstClr>
                </a:solidFill>
              </a:rPr>
              <a:pPr/>
              <a:t>8/10/2018</a:t>
            </a:fld>
            <a:endParaRPr lang="en-US" dirty="0">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189630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ransition advClick="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357215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9042669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A37F41D-A066-435D-A18C-6FF57178A15A}" type="slidenum">
              <a:rPr kumimoji="0" lang="en-US" altLang="en-US" sz="1400" b="0" i="0" u="none" strike="noStrike" kern="1200" cap="none" spc="0" normalizeH="0" baseline="0" noProof="0" smtClean="0">
                <a:ln>
                  <a:noFill/>
                </a:ln>
                <a:solidFill>
                  <a:srgbClr val="FFFF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FFFF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83793872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285094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ucida Sans Unicode"/>
              <a:ea typeface="+mn-ea"/>
              <a:cs typeface="+mn-cs"/>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fld id="{45F9A39D-D6F3-4AEC-9ABB-D6D91223C674}" type="datetimeFigureOut">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fld id="{1588A998-D977-4A32-9517-6B1731945411}"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42945254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9E6F282-5D28-46B4-9DD1-254C4C76883A}" type="datetimeFigureOut">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8/10/2018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811063B-4A25-40E1-B1E4-38160815E22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1511045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76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838200"/>
            <a:ext cx="82296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0A0166-63E4-4FB5-B5E3-283B086E103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516083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5.wmf" /><Relationship Id="rId1" Type="http://schemas.openxmlformats.org/officeDocument/2006/relationships/slideLayout" Target="../slideLayouts/slideLayout26.xml" /></Relationships>
</file>

<file path=ppt/slides/_rels/slide1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36.xml" /></Relationships>
</file>

<file path=ppt/slides/_rels/slide1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59.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 /></Relationships>
</file>

<file path=ppt/slides/_rels/slide1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6.xml" /></Relationships>
</file>

<file path=ppt/slides/_rels/slide1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6.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27.xml.rels><?xml version="1.0" encoding="UTF-8" standalone="yes"?>
<Relationships xmlns="http://schemas.openxmlformats.org/package/2006/relationships"><Relationship Id="rId8" Type="http://schemas.openxmlformats.org/officeDocument/2006/relationships/hyperlink" Target="http://en.wikipedia.org/wiki/Madras_Atomic_Power_Station" TargetMode="External" /><Relationship Id="rId13" Type="http://schemas.openxmlformats.org/officeDocument/2006/relationships/hyperlink" Target="http://en.wikipedia.org/wiki/Kota,_Rajasthan" TargetMode="External" /><Relationship Id="rId18" Type="http://schemas.openxmlformats.org/officeDocument/2006/relationships/hyperlink" Target="http://en.wikipedia.org/wiki/Kudankulam_Nuclear_Power_Plant" TargetMode="External" /><Relationship Id="rId3" Type="http://schemas.openxmlformats.org/officeDocument/2006/relationships/hyperlink" Target="http://en.wikipedia.org/wiki/Nuclear_Power_Corporation_of_India" TargetMode="External" /><Relationship Id="rId7" Type="http://schemas.openxmlformats.org/officeDocument/2006/relationships/hyperlink" Target="http://en.wikipedia.org/wiki/Gujarat" TargetMode="External" /><Relationship Id="rId12" Type="http://schemas.openxmlformats.org/officeDocument/2006/relationships/hyperlink" Target="http://en.wikipedia.org/wiki/Rajasthan_Atomic_Power_Station" TargetMode="External" /><Relationship Id="rId17" Type="http://schemas.openxmlformats.org/officeDocument/2006/relationships/hyperlink" Target="http://en.wikipedia.org/wiki/Boiling_water_reactor" TargetMode="External" /><Relationship Id="rId2" Type="http://schemas.openxmlformats.org/officeDocument/2006/relationships/hyperlink" Target="http://en.wikipedia.org/wiki/Kaiga_Atomic_Power_Station" TargetMode="External" /><Relationship Id="rId16" Type="http://schemas.openxmlformats.org/officeDocument/2006/relationships/hyperlink" Target="http://en.wikipedia.org/wiki/Maharashtra" TargetMode="External" /><Relationship Id="rId1" Type="http://schemas.openxmlformats.org/officeDocument/2006/relationships/slideLayout" Target="../slideLayouts/slideLayout40.xml" /><Relationship Id="rId6" Type="http://schemas.openxmlformats.org/officeDocument/2006/relationships/hyperlink" Target="http://en.wikipedia.org/wiki/Kakrapar_Atomic_Power_Station" TargetMode="External" /><Relationship Id="rId11" Type="http://schemas.openxmlformats.org/officeDocument/2006/relationships/hyperlink" Target="http://en.wikipedia.org/wiki/Uttar_Pradesh" TargetMode="External" /><Relationship Id="rId5" Type="http://schemas.openxmlformats.org/officeDocument/2006/relationships/hyperlink" Target="http://en.wikipedia.org/wiki/CANDU" TargetMode="External" /><Relationship Id="rId15" Type="http://schemas.openxmlformats.org/officeDocument/2006/relationships/hyperlink" Target="http://en.wikipedia.org/wiki/Tarapur_Atomic_Power_Station" TargetMode="External" /><Relationship Id="rId10" Type="http://schemas.openxmlformats.org/officeDocument/2006/relationships/hyperlink" Target="http://en.wikipedia.org/wiki/Narora_Atomic_Power_Station" TargetMode="External" /><Relationship Id="rId19" Type="http://schemas.openxmlformats.org/officeDocument/2006/relationships/hyperlink" Target="http://en.wikipedia.org/wiki/VVER" TargetMode="External" /><Relationship Id="rId4" Type="http://schemas.openxmlformats.org/officeDocument/2006/relationships/hyperlink" Target="http://en.wikipedia.org/wiki/Karnataka" TargetMode="External" /><Relationship Id="rId9" Type="http://schemas.openxmlformats.org/officeDocument/2006/relationships/hyperlink" Target="http://en.wikipedia.org/wiki/Tamil_Nadu" TargetMode="External" /><Relationship Id="rId14" Type="http://schemas.openxmlformats.org/officeDocument/2006/relationships/hyperlink" Target="http://en.wikipedia.org/wiki/Rajasthan" TargetMode="External" /></Relationships>
</file>

<file path=ppt/slides/_rels/slide28.xml.rels><?xml version="1.0" encoding="UTF-8" standalone="yes"?>
<Relationships xmlns="http://schemas.openxmlformats.org/package/2006/relationships"><Relationship Id="rId8" Type="http://schemas.openxmlformats.org/officeDocument/2006/relationships/hyperlink" Target="http://en.wikipedia.org/wiki/Gujarat" TargetMode="External" /><Relationship Id="rId13" Type="http://schemas.openxmlformats.org/officeDocument/2006/relationships/hyperlink" Target="http://en.wikipedia.org/wiki/VVER" TargetMode="External" /><Relationship Id="rId3" Type="http://schemas.openxmlformats.org/officeDocument/2006/relationships/hyperlink" Target="http://en.wikipedia.org/wiki/Bhavini" TargetMode="External" /><Relationship Id="rId7" Type="http://schemas.openxmlformats.org/officeDocument/2006/relationships/hyperlink" Target="http://en.wikipedia.org/wiki/Nuclear_Power_Corporation_of_India" TargetMode="External" /><Relationship Id="rId12" Type="http://schemas.openxmlformats.org/officeDocument/2006/relationships/hyperlink" Target="http://en.wikipedia.org/wiki/Kudankulam_Nuclear_Power_Plant" TargetMode="External" /><Relationship Id="rId2" Type="http://schemas.openxmlformats.org/officeDocument/2006/relationships/hyperlink" Target="http://en.wikipedia.org/wiki/Madras_Atomic_Power_Station" TargetMode="External" /><Relationship Id="rId1" Type="http://schemas.openxmlformats.org/officeDocument/2006/relationships/slideLayout" Target="../slideLayouts/slideLayout40.xml" /><Relationship Id="rId6" Type="http://schemas.openxmlformats.org/officeDocument/2006/relationships/hyperlink" Target="http://en.wikipedia.org/wiki/Kakrapar_Atomic_Power_Station" TargetMode="External" /><Relationship Id="rId11" Type="http://schemas.openxmlformats.org/officeDocument/2006/relationships/hyperlink" Target="http://en.wikipedia.org/wiki/Rajasthan" TargetMode="External" /><Relationship Id="rId5" Type="http://schemas.openxmlformats.org/officeDocument/2006/relationships/hyperlink" Target="http://en.wikipedia.org/wiki/PFBR" TargetMode="External" /><Relationship Id="rId10" Type="http://schemas.openxmlformats.org/officeDocument/2006/relationships/hyperlink" Target="http://en.wikipedia.org/wiki/Rajasthan_Atomic_Power_Station" TargetMode="External" /><Relationship Id="rId4" Type="http://schemas.openxmlformats.org/officeDocument/2006/relationships/hyperlink" Target="http://en.wikipedia.org/wiki/Tamil_Nadu" TargetMode="External" /><Relationship Id="rId9" Type="http://schemas.openxmlformats.org/officeDocument/2006/relationships/hyperlink" Target="http://en.wikipedia.org/wiki/CANDU" TargetMode="External" /></Relationships>
</file>

<file path=ppt/slides/_rels/slide29.xml.rels><?xml version="1.0" encoding="UTF-8" standalone="yes"?>
<Relationships xmlns="http://schemas.openxmlformats.org/package/2006/relationships"><Relationship Id="rId8" Type="http://schemas.openxmlformats.org/officeDocument/2006/relationships/hyperlink" Target="http://en.wikipedia.org/wiki/Rajasthan" TargetMode="External" /><Relationship Id="rId13" Type="http://schemas.openxmlformats.org/officeDocument/2006/relationships/hyperlink" Target="http://en.wikipedia.org/wiki/Fast_breeder_reactor#Fast_breeder_reactor" TargetMode="External" /><Relationship Id="rId18" Type="http://schemas.openxmlformats.org/officeDocument/2006/relationships/hyperlink" Target="http://en.wikipedia.org/wiki/Maharashtra" TargetMode="External" /><Relationship Id="rId3" Type="http://schemas.openxmlformats.org/officeDocument/2006/relationships/hyperlink" Target="http://en.wikipedia.org/wiki/Nuclear_Power_Corporation_of_India" TargetMode="External" /><Relationship Id="rId21" Type="http://schemas.openxmlformats.org/officeDocument/2006/relationships/hyperlink" Target="http://en.wikipedia.org/wiki/Andhra_Pradesh" TargetMode="External" /><Relationship Id="rId7" Type="http://schemas.openxmlformats.org/officeDocument/2006/relationships/hyperlink" Target="http://en.wikipedia.org/wiki/Banswara" TargetMode="External" /><Relationship Id="rId12" Type="http://schemas.openxmlformats.org/officeDocument/2006/relationships/hyperlink" Target="http://en.wikipedia.org/wiki/Tamil_Nadu" TargetMode="External" /><Relationship Id="rId17" Type="http://schemas.openxmlformats.org/officeDocument/2006/relationships/hyperlink" Target="http://en.wikipedia.org/wiki/Jaitapur_Nuclear_Power_Project" TargetMode="External" /><Relationship Id="rId25" Type="http://schemas.openxmlformats.org/officeDocument/2006/relationships/hyperlink" Target="http://en.wikipedia.org/wiki/AP1000" TargetMode="External" /><Relationship Id="rId2" Type="http://schemas.openxmlformats.org/officeDocument/2006/relationships/hyperlink" Target="http://en.wikipedia.org/wiki/Gorakhpur_Nuclear_Power_Plant" TargetMode="External" /><Relationship Id="rId16" Type="http://schemas.openxmlformats.org/officeDocument/2006/relationships/hyperlink" Target="http://en.wikipedia.org/wiki/VVER" TargetMode="External" /><Relationship Id="rId20" Type="http://schemas.openxmlformats.org/officeDocument/2006/relationships/hyperlink" Target="http://en.wikipedia.org/wiki/Pusapatirega" TargetMode="External" /><Relationship Id="rId1" Type="http://schemas.openxmlformats.org/officeDocument/2006/relationships/slideLayout" Target="../slideLayouts/slideLayout40.xml" /><Relationship Id="rId6" Type="http://schemas.openxmlformats.org/officeDocument/2006/relationships/hyperlink" Target="http://en.wikipedia.org/wiki/Madhya_Pradesh" TargetMode="External" /><Relationship Id="rId11" Type="http://schemas.openxmlformats.org/officeDocument/2006/relationships/hyperlink" Target="http://en.wikipedia.org/wiki/Madras_Atomic_Power_Station" TargetMode="External" /><Relationship Id="rId24" Type="http://schemas.openxmlformats.org/officeDocument/2006/relationships/hyperlink" Target="http://en.wikipedia.org/wiki/Gujarat" TargetMode="External" /><Relationship Id="rId5" Type="http://schemas.openxmlformats.org/officeDocument/2006/relationships/hyperlink" Target="http://en.wikipedia.org/wiki/CANDU" TargetMode="External" /><Relationship Id="rId15" Type="http://schemas.openxmlformats.org/officeDocument/2006/relationships/hyperlink" Target="http://en.wikipedia.org/wiki/Kudankulam_Nuclear_Power_Plant" TargetMode="External" /><Relationship Id="rId23" Type="http://schemas.openxmlformats.org/officeDocument/2006/relationships/hyperlink" Target="http://en.wikipedia.org/wiki/Alang" TargetMode="External" /><Relationship Id="rId10" Type="http://schemas.openxmlformats.org/officeDocument/2006/relationships/hyperlink" Target="http://en.wikipedia.org/wiki/Karnataka" TargetMode="External" /><Relationship Id="rId19" Type="http://schemas.openxmlformats.org/officeDocument/2006/relationships/hyperlink" Target="http://en.wikipedia.org/wiki/European_Pressurized_Reactor" TargetMode="External" /><Relationship Id="rId4" Type="http://schemas.openxmlformats.org/officeDocument/2006/relationships/hyperlink" Target="http://en.wikipedia.org/wiki/Haryana" TargetMode="External" /><Relationship Id="rId9" Type="http://schemas.openxmlformats.org/officeDocument/2006/relationships/hyperlink" Target="http://en.wikipedia.org/wiki/Kaiga_Atomic_Power_Station" TargetMode="External" /><Relationship Id="rId14" Type="http://schemas.openxmlformats.org/officeDocument/2006/relationships/hyperlink" Target="http://en.wikipedia.org/wiki/AHWR" TargetMode="External" /><Relationship Id="rId22" Type="http://schemas.openxmlformats.org/officeDocument/2006/relationships/hyperlink" Target="http://en.wikipedia.org/wiki/ESBWR" TargetMode="Externa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6.xml" /></Relationships>
</file>

<file path=ppt/slides/_rels/slide30.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40.xml" /></Relationships>
</file>

<file path=ppt/slides/_rels/slide31.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40.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9.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1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6.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12.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12.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12.xml" /></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 /><Relationship Id="rId2" Type="http://schemas.openxmlformats.org/officeDocument/2006/relationships/slideLayout" Target="../slideLayouts/slideLayout122.xml" /><Relationship Id="rId1" Type="http://schemas.openxmlformats.org/officeDocument/2006/relationships/vmlDrawing" Target="../drawings/vmlDrawing1.vml" /><Relationship Id="rId5" Type="http://schemas.openxmlformats.org/officeDocument/2006/relationships/image" Target="../media/image15.png" /><Relationship Id="rId4" Type="http://schemas.openxmlformats.org/officeDocument/2006/relationships/oleObject" Target="../embeddings/oleObject1.bin" /></Relationships>
</file>

<file path=ppt/slides/_rels/slide4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9.xml" /><Relationship Id="rId1" Type="http://schemas.openxmlformats.org/officeDocument/2006/relationships/slideLayout" Target="../slideLayouts/slideLayout112.xml" /></Relationships>
</file>

<file path=ppt/slides/_rels/slide46.xml.rels><?xml version="1.0" encoding="UTF-8" standalone="yes"?>
<Relationships xmlns="http://schemas.openxmlformats.org/package/2006/relationships"><Relationship Id="rId3" Type="http://schemas.openxmlformats.org/officeDocument/2006/relationships/image" Target="../media/image17.wmf" /><Relationship Id="rId2" Type="http://schemas.openxmlformats.org/officeDocument/2006/relationships/notesSlide" Target="../notesSlides/notesSlide20.xml" /><Relationship Id="rId1" Type="http://schemas.openxmlformats.org/officeDocument/2006/relationships/slideLayout" Target="../slideLayouts/slideLayout112.xml" /></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 /><Relationship Id="rId2" Type="http://schemas.openxmlformats.org/officeDocument/2006/relationships/slideLayout" Target="../slideLayouts/slideLayout112.xml" /><Relationship Id="rId1" Type="http://schemas.openxmlformats.org/officeDocument/2006/relationships/vmlDrawing" Target="../drawings/vmlDrawing2.vml" /><Relationship Id="rId5" Type="http://schemas.openxmlformats.org/officeDocument/2006/relationships/image" Target="../media/image18.png" /><Relationship Id="rId4" Type="http://schemas.openxmlformats.org/officeDocument/2006/relationships/oleObject" Target="../embeddings/oleObject2.bin"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75.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7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6.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5.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9.xml" /></Relationships>
</file>

<file path=ppt/slides/_rels/slide52.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26.xml" /><Relationship Id="rId1" Type="http://schemas.openxmlformats.org/officeDocument/2006/relationships/slideLayout" Target="../slideLayouts/slideLayout79.xml" /></Relationships>
</file>

<file path=ppt/slides/_rels/slide5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27.xml" /><Relationship Id="rId1" Type="http://schemas.openxmlformats.org/officeDocument/2006/relationships/slideLayout" Target="../slideLayouts/slideLayout19.xml" /></Relationships>
</file>

<file path=ppt/slides/_rels/slide54.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notesSlide" Target="../notesSlides/notesSlide28.xml" /><Relationship Id="rId1" Type="http://schemas.openxmlformats.org/officeDocument/2006/relationships/slideLayout" Target="../slideLayouts/slideLayout95.xml" /></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29.xml" /><Relationship Id="rId1" Type="http://schemas.openxmlformats.org/officeDocument/2006/relationships/slideLayout" Target="../slideLayouts/slideLayout90.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56.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90.xml" /></Relationships>
</file>

<file path=ppt/slides/_rels/slide57.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90.xml" /></Relationships>
</file>

<file path=ppt/slides/_rels/slide58.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notesSlide" Target="../notesSlides/notesSlide30.xml" /><Relationship Id="rId1" Type="http://schemas.openxmlformats.org/officeDocument/2006/relationships/slideLayout" Target="../slideLayouts/slideLayout95.xml" /></Relationships>
</file>

<file path=ppt/slides/_rels/slide59.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jpeg" /><Relationship Id="rId1" Type="http://schemas.openxmlformats.org/officeDocument/2006/relationships/slideLayout" Target="../slideLayouts/slideLayout95.xml" /><Relationship Id="rId6" Type="http://schemas.openxmlformats.org/officeDocument/2006/relationships/image" Target="../media/image33.png" /><Relationship Id="rId5" Type="http://schemas.openxmlformats.org/officeDocument/2006/relationships/image" Target="../media/image32.jpeg" /><Relationship Id="rId4" Type="http://schemas.openxmlformats.org/officeDocument/2006/relationships/image" Target="../media/image31.png"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6.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19.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1.xml" /></Relationships>
</file>

<file path=ppt/slides/_rels/slide63.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01.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1.xml" /></Relationships>
</file>

<file path=ppt/slides/_rels/slide65.xml.rels><?xml version="1.0" encoding="UTF-8" standalone="yes"?>
<Relationships xmlns="http://schemas.openxmlformats.org/package/2006/relationships"><Relationship Id="rId3" Type="http://schemas.openxmlformats.org/officeDocument/2006/relationships/image" Target="../media/image35.emf" /><Relationship Id="rId2" Type="http://schemas.openxmlformats.org/officeDocument/2006/relationships/notesSlide" Target="../notesSlides/notesSlide32.xml" /><Relationship Id="rId1" Type="http://schemas.openxmlformats.org/officeDocument/2006/relationships/slideLayout" Target="../slideLayouts/slideLayout19.xml" /></Relationships>
</file>

<file path=ppt/slides/_rels/slide66.xml.rels><?xml version="1.0" encoding="UTF-8" standalone="yes"?>
<Relationships xmlns="http://schemas.openxmlformats.org/package/2006/relationships"><Relationship Id="rId3" Type="http://schemas.openxmlformats.org/officeDocument/2006/relationships/image" Target="../media/image36.emf" /><Relationship Id="rId2" Type="http://schemas.openxmlformats.org/officeDocument/2006/relationships/notesSlide" Target="../notesSlides/notesSlide33.xml" /><Relationship Id="rId1" Type="http://schemas.openxmlformats.org/officeDocument/2006/relationships/slideLayout" Target="../slideLayouts/slideLayout19.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9.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2.wmf" /><Relationship Id="rId2" Type="http://schemas.openxmlformats.org/officeDocument/2006/relationships/notesSlide" Target="../notesSlides/notesSlide6.xml" /><Relationship Id="rId1" Type="http://schemas.openxmlformats.org/officeDocument/2006/relationships/slideLayout" Target="../slideLayouts/slideLayout31.xml" /></Relationships>
</file>

<file path=ppt/slides/_rels/slide8.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6.xml" /></Relationships>
</file>

<file path=ppt/slides/_rels/slide9.xml.rels><?xml version="1.0" encoding="UTF-8" standalone="yes"?>
<Relationships xmlns="http://schemas.openxmlformats.org/package/2006/relationships"><Relationship Id="rId2" Type="http://schemas.openxmlformats.org/officeDocument/2006/relationships/image" Target="../media/image4.wmf" /><Relationship Id="rId1" Type="http://schemas.openxmlformats.org/officeDocument/2006/relationships/slideLayout" Target="../slideLayouts/slideLayout2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2544109"/>
            <a:ext cx="7848872" cy="1077218"/>
          </a:xfrm>
          <a:prstGeom prst="rect">
            <a:avLst/>
          </a:prstGeom>
          <a:noFill/>
        </p:spPr>
        <p:txBody>
          <a:bodyPr wrap="square" rtlCol="0">
            <a:spAutoFit/>
          </a:bodyPr>
          <a:lstStyle/>
          <a:p>
            <a:pPr algn="ctr"/>
            <a:r>
              <a:rPr lang="en-US" sz="3200" b="1" dirty="0">
                <a:solidFill>
                  <a:srgbClr val="FF0000"/>
                </a:solidFill>
              </a:rPr>
              <a:t>ENERGY AND ENVIORNMENT INTERACTIONS II part</a:t>
            </a:r>
          </a:p>
        </p:txBody>
      </p:sp>
    </p:spTree>
    <p:extLst>
      <p:ext uri="{BB962C8B-B14F-4D97-AF65-F5344CB8AC3E}">
        <p14:creationId xmlns:p14="http://schemas.microsoft.com/office/powerpoint/2010/main" val="2532988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a:xfrm>
            <a:off x="457200" y="3886200"/>
            <a:ext cx="8229600" cy="1828800"/>
          </a:xfrm>
          <a:solidFill>
            <a:schemeClr val="accent1">
              <a:lumMod val="20000"/>
              <a:lumOff val="80000"/>
            </a:schemeClr>
          </a:solidFill>
        </p:spPr>
        <p:txBody>
          <a:bodyPr/>
          <a:lstStyle/>
          <a:p>
            <a:pPr marL="457200" indent="-457200">
              <a:lnSpc>
                <a:spcPct val="150000"/>
              </a:lnSpc>
              <a:spcBef>
                <a:spcPts val="600"/>
              </a:spcBef>
              <a:buFont typeface="Wingdings" pitchFamily="2" charset="2"/>
              <a:buChar char="Ø"/>
            </a:pPr>
            <a:r>
              <a:rPr lang="en-US" sz="2800" dirty="0"/>
              <a:t>Fusion Fuel Energy Density:  3.4 x 10</a:t>
            </a:r>
            <a:r>
              <a:rPr lang="en-US" sz="2800" baseline="30000" dirty="0"/>
              <a:t>14</a:t>
            </a:r>
            <a:r>
              <a:rPr lang="en-US" sz="2800" dirty="0"/>
              <a:t> J/kg</a:t>
            </a:r>
          </a:p>
          <a:p>
            <a:pPr marL="457200" indent="-457200">
              <a:lnSpc>
                <a:spcPct val="150000"/>
              </a:lnSpc>
              <a:spcBef>
                <a:spcPts val="600"/>
              </a:spcBef>
              <a:buFont typeface="Wingdings" pitchFamily="2" charset="2"/>
              <a:buChar char="Ø"/>
            </a:pPr>
            <a:r>
              <a:rPr lang="en-US" sz="2800" dirty="0"/>
              <a:t>Fuel Consumed by 1000-MW</a:t>
            </a:r>
            <a:r>
              <a:rPr lang="en-US" sz="2800" baseline="-25000" dirty="0"/>
              <a:t>e</a:t>
            </a:r>
            <a:r>
              <a:rPr lang="en-US" sz="2800" dirty="0"/>
              <a:t> Plant:  0.6 kg/day</a:t>
            </a:r>
          </a:p>
          <a:p>
            <a:pPr marL="457200" indent="-457200">
              <a:spcBef>
                <a:spcPts val="600"/>
              </a:spcBef>
              <a:buFont typeface="Wingdings" pitchFamily="2" charset="2"/>
              <a:buChar char="Ø"/>
            </a:pPr>
            <a:endParaRPr lang="en-US" dirty="0"/>
          </a:p>
        </p:txBody>
      </p:sp>
      <p:pic>
        <p:nvPicPr>
          <p:cNvPr id="37892" name="Picture 5"/>
          <p:cNvPicPr>
            <a:picLocks noChangeAspect="1" noChangeArrowheads="1"/>
          </p:cNvPicPr>
          <p:nvPr/>
        </p:nvPicPr>
        <p:blipFill>
          <a:blip r:embed="rId2"/>
          <a:srcRect/>
          <a:stretch>
            <a:fillRect/>
          </a:stretch>
        </p:blipFill>
        <p:spPr bwMode="auto">
          <a:xfrm>
            <a:off x="228600" y="1295400"/>
            <a:ext cx="8686800" cy="1709738"/>
          </a:xfrm>
          <a:prstGeom prst="rect">
            <a:avLst/>
          </a:prstGeom>
          <a:noFill/>
          <a:ln w="12700">
            <a:noFill/>
            <a:miter lim="800000"/>
            <a:headEnd/>
            <a:tailEnd/>
          </a:ln>
        </p:spPr>
      </p:pic>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ENERGY FROM NUCLEAR FUSION</a:t>
            </a:r>
          </a:p>
        </p:txBody>
      </p:sp>
    </p:spTree>
    <p:extLst>
      <p:ext uri="{BB962C8B-B14F-4D97-AF65-F5344CB8AC3E}">
        <p14:creationId xmlns:p14="http://schemas.microsoft.com/office/powerpoint/2010/main" val="132497819"/>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7"/>
          <p:cNvSpPr>
            <a:spLocks noGrp="1" noChangeArrowheads="1"/>
          </p:cNvSpPr>
          <p:nvPr>
            <p:ph type="body" sz="half" idx="2"/>
          </p:nvPr>
        </p:nvSpPr>
        <p:spPr>
          <a:xfrm>
            <a:off x="463302" y="836712"/>
            <a:ext cx="8229600" cy="5832648"/>
          </a:xfrm>
          <a:solidFill>
            <a:schemeClr val="accent1">
              <a:lumMod val="20000"/>
              <a:lumOff val="80000"/>
            </a:schemeClr>
          </a:solidFill>
        </p:spPr>
        <p:txBody>
          <a:bodyPr>
            <a:noAutofit/>
          </a:bodyPr>
          <a:lstStyle/>
          <a:p>
            <a:pPr marL="3657600" indent="-457200" algn="just">
              <a:spcBef>
                <a:spcPts val="1200"/>
              </a:spcBef>
              <a:buFont typeface="Wingdings" pitchFamily="2" charset="2"/>
              <a:buChar char="Ø"/>
              <a:defRPr/>
            </a:pPr>
            <a:r>
              <a:rPr lang="en-US" sz="2800" dirty="0"/>
              <a:t>Neutrons are emitted when </a:t>
            </a:r>
            <a:r>
              <a:rPr lang="en-US" sz="2800" baseline="30000" dirty="0"/>
              <a:t>235</a:t>
            </a:r>
            <a:r>
              <a:rPr lang="en-US" sz="2800" dirty="0"/>
              <a:t>U undergoes fission</a:t>
            </a:r>
          </a:p>
          <a:p>
            <a:pPr marL="3657600" indent="-457200" algn="just">
              <a:spcBef>
                <a:spcPts val="1200"/>
              </a:spcBef>
              <a:buFont typeface="Wingdings" pitchFamily="2" charset="2"/>
              <a:buChar char="Ø"/>
              <a:defRPr/>
            </a:pPr>
            <a:r>
              <a:rPr lang="en-US" sz="2800" dirty="0"/>
              <a:t>These neutrons are then available to trigger fission in other nuclei and the process repeats. </a:t>
            </a:r>
          </a:p>
          <a:p>
            <a:pPr marL="457200" indent="-457200" algn="just">
              <a:spcBef>
                <a:spcPts val="0"/>
              </a:spcBef>
              <a:buFont typeface="Wingdings" pitchFamily="2" charset="2"/>
              <a:buChar char="Ø"/>
              <a:defRPr/>
            </a:pPr>
            <a:r>
              <a:rPr lang="en-US" sz="2800" dirty="0"/>
              <a:t>If the process is controlled it is termed as chain reaction and used for nuclear power </a:t>
            </a:r>
          </a:p>
          <a:p>
            <a:pPr marL="457200" indent="-457200" algn="just">
              <a:spcBef>
                <a:spcPts val="0"/>
              </a:spcBef>
              <a:buFont typeface="Wingdings" pitchFamily="2" charset="2"/>
              <a:buChar char="Ø"/>
              <a:defRPr/>
            </a:pPr>
            <a:r>
              <a:rPr lang="en-US" sz="2800" dirty="0"/>
              <a:t>if uncontrolled, a violent explosion occurs (used for nuclear weapons, 1 g of </a:t>
            </a:r>
            <a:r>
              <a:rPr lang="en-US" sz="2800" baseline="30000" dirty="0"/>
              <a:t>235</a:t>
            </a:r>
            <a:r>
              <a:rPr lang="en-US" sz="2800" dirty="0"/>
              <a:t>U can release energy equal to 15 </a:t>
            </a:r>
            <a:r>
              <a:rPr lang="en-US" sz="2800" dirty="0" err="1"/>
              <a:t>Tonnes</a:t>
            </a:r>
            <a:r>
              <a:rPr lang="en-US" sz="2800" dirty="0"/>
              <a:t> of TNT) </a:t>
            </a:r>
          </a:p>
          <a:p>
            <a:pPr marL="0" indent="0" algn="just">
              <a:spcBef>
                <a:spcPts val="0"/>
              </a:spcBef>
              <a:buNone/>
              <a:defRPr/>
            </a:pPr>
            <a:r>
              <a:rPr lang="en-US" sz="2800" dirty="0"/>
              <a:t>      Nitroglycerine-Dynamite? Alfred Nobel</a:t>
            </a:r>
          </a:p>
        </p:txBody>
      </p:sp>
      <p:sp>
        <p:nvSpPr>
          <p:cNvPr id="38916" name="Rectangle 13"/>
          <p:cNvSpPr>
            <a:spLocks noChangeArrowheads="1"/>
          </p:cNvSpPr>
          <p:nvPr/>
        </p:nvSpPr>
        <p:spPr bwMode="auto">
          <a:xfrm>
            <a:off x="2655888" y="4165600"/>
            <a:ext cx="9144000" cy="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8917" name="Picture 4" descr="Nuclear Chain Reaction"/>
          <p:cNvPicPr>
            <a:picLocks noGrp="1" noChangeAspect="1" noChangeArrowheads="1"/>
          </p:cNvPicPr>
          <p:nvPr>
            <p:ph sz="half" idx="1"/>
          </p:nvPr>
        </p:nvPicPr>
        <p:blipFill>
          <a:blip r:embed="rId2"/>
          <a:srcRect/>
          <a:stretch>
            <a:fillRect/>
          </a:stretch>
        </p:blipFill>
        <p:spPr>
          <a:xfrm>
            <a:off x="438150" y="1066800"/>
            <a:ext cx="3048000" cy="2438400"/>
          </a:xfrm>
          <a:noFill/>
        </p:spPr>
      </p:pic>
      <p:sp>
        <p:nvSpPr>
          <p:cNvPr id="6"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CHAIN REACTION</a:t>
            </a:r>
          </a:p>
        </p:txBody>
      </p:sp>
    </p:spTree>
    <p:extLst>
      <p:ext uri="{BB962C8B-B14F-4D97-AF65-F5344CB8AC3E}">
        <p14:creationId xmlns:p14="http://schemas.microsoft.com/office/powerpoint/2010/main" val="2698926262"/>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bot7e_fig_2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69976"/>
            <a:ext cx="9108504" cy="68133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1560" y="5373216"/>
            <a:ext cx="2520280" cy="523220"/>
          </a:xfrm>
          <a:prstGeom prst="rect">
            <a:avLst/>
          </a:prstGeom>
          <a:noFill/>
        </p:spPr>
        <p:txBody>
          <a:bodyPr wrap="square" rtlCol="0">
            <a:spAutoFit/>
          </a:bodyPr>
          <a:lstStyle/>
          <a:p>
            <a:r>
              <a:rPr lang="en-US" sz="2800" dirty="0">
                <a:solidFill>
                  <a:srgbClr val="0000FF"/>
                </a:solidFill>
              </a:rPr>
              <a:t>E = mc</a:t>
            </a:r>
            <a:r>
              <a:rPr lang="en-US" sz="2800" baseline="30000" dirty="0">
                <a:solidFill>
                  <a:srgbClr val="0000FF"/>
                </a:solidFill>
              </a:rPr>
              <a:t>2</a:t>
            </a:r>
          </a:p>
        </p:txBody>
      </p:sp>
    </p:spTree>
    <p:extLst>
      <p:ext uri="{BB962C8B-B14F-4D97-AF65-F5344CB8AC3E}">
        <p14:creationId xmlns:p14="http://schemas.microsoft.com/office/powerpoint/2010/main" val="125586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1560" y="260648"/>
            <a:ext cx="7772400" cy="1143000"/>
          </a:xfrm>
        </p:spPr>
        <p:txBody>
          <a:bodyPr/>
          <a:lstStyle/>
          <a:p>
            <a:r>
              <a:rPr lang="en-US" altLang="en-US" dirty="0">
                <a:solidFill>
                  <a:srgbClr val="FF0000"/>
                </a:solidFill>
              </a:rPr>
              <a:t>Fission Reactors</a:t>
            </a:r>
          </a:p>
        </p:txBody>
      </p:sp>
      <p:sp>
        <p:nvSpPr>
          <p:cNvPr id="6147" name="Rectangle 3"/>
          <p:cNvSpPr>
            <a:spLocks noGrp="1" noChangeArrowheads="1"/>
          </p:cNvSpPr>
          <p:nvPr>
            <p:ph type="body" idx="1"/>
          </p:nvPr>
        </p:nvSpPr>
        <p:spPr>
          <a:xfrm>
            <a:off x="395536" y="1340768"/>
            <a:ext cx="8640960" cy="5256584"/>
          </a:xfrm>
        </p:spPr>
        <p:txBody>
          <a:bodyPr/>
          <a:lstStyle/>
          <a:p>
            <a:r>
              <a:rPr lang="en-US" altLang="en-US" dirty="0">
                <a:solidFill>
                  <a:srgbClr val="0000FF"/>
                </a:solidFill>
              </a:rPr>
              <a:t>Splitting of U235 by neutron bombardment</a:t>
            </a:r>
          </a:p>
          <a:p>
            <a:pPr lvl="1"/>
            <a:r>
              <a:rPr lang="en-US" altLang="en-US" dirty="0">
                <a:solidFill>
                  <a:srgbClr val="0000FF"/>
                </a:solidFill>
              </a:rPr>
              <a:t>Reaction produces neutrons, fission fragments and heat.</a:t>
            </a:r>
          </a:p>
          <a:p>
            <a:pPr lvl="1"/>
            <a:r>
              <a:rPr lang="en-US" altLang="en-US" dirty="0">
                <a:solidFill>
                  <a:srgbClr val="0000FF"/>
                </a:solidFill>
              </a:rPr>
              <a:t>Starts a chain reaction</a:t>
            </a:r>
          </a:p>
          <a:p>
            <a:r>
              <a:rPr lang="en-US" altLang="en-US" dirty="0">
                <a:solidFill>
                  <a:srgbClr val="0000FF"/>
                </a:solidFill>
              </a:rPr>
              <a:t>U-238 does not undergo fission</a:t>
            </a:r>
          </a:p>
          <a:p>
            <a:r>
              <a:rPr lang="en-US" altLang="en-US" dirty="0">
                <a:solidFill>
                  <a:srgbClr val="0000FF"/>
                </a:solidFill>
              </a:rPr>
              <a:t>Natural Uranium contains U235 (0.72%) and U238(99.28%)</a:t>
            </a:r>
          </a:p>
          <a:p>
            <a:r>
              <a:rPr lang="en-US" altLang="en-US" dirty="0">
                <a:solidFill>
                  <a:srgbClr val="0000FF"/>
                </a:solidFill>
              </a:rPr>
              <a:t>Steam produced runs a turbine coupled with alternator to generate electricity</a:t>
            </a:r>
          </a:p>
          <a:p>
            <a:pPr lvl="1"/>
            <a:r>
              <a:rPr lang="en-US" altLang="en-US" dirty="0">
                <a:solidFill>
                  <a:srgbClr val="0000FF"/>
                </a:solidFill>
              </a:rPr>
              <a:t>Similar to coal/oil/gas burning power plants</a:t>
            </a:r>
          </a:p>
        </p:txBody>
      </p:sp>
    </p:spTree>
    <p:extLst>
      <p:ext uri="{BB962C8B-B14F-4D97-AF65-F5344CB8AC3E}">
        <p14:creationId xmlns:p14="http://schemas.microsoft.com/office/powerpoint/2010/main" val="2680074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4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1066800"/>
            <a:ext cx="4572000" cy="4953000"/>
          </a:xfrm>
          <a:solidFill>
            <a:schemeClr val="accent1">
              <a:lumMod val="20000"/>
              <a:lumOff val="80000"/>
            </a:schemeClr>
          </a:solidFill>
        </p:spPr>
        <p:txBody>
          <a:bodyPr>
            <a:noAutofit/>
          </a:bodyPr>
          <a:lstStyle/>
          <a:p>
            <a:pPr marL="457200" indent="-457200" algn="just">
              <a:spcBef>
                <a:spcPts val="0"/>
              </a:spcBef>
              <a:buFont typeface="Wingdings" pitchFamily="2" charset="2"/>
              <a:buChar char="Ø"/>
              <a:defRPr/>
            </a:pPr>
            <a:r>
              <a:rPr lang="en-US" sz="2400" dirty="0"/>
              <a:t>The furnace in which the controlled fission of nuclear fuel takes place is called reactor or atomic reactor.</a:t>
            </a:r>
          </a:p>
          <a:p>
            <a:pPr marL="457200" indent="-457200" algn="just">
              <a:spcBef>
                <a:spcPts val="0"/>
              </a:spcBef>
              <a:buFont typeface="Wingdings" pitchFamily="2" charset="2"/>
              <a:buChar char="Ø"/>
              <a:defRPr/>
            </a:pPr>
            <a:r>
              <a:rPr lang="en-US" sz="2400" dirty="0"/>
              <a:t>Fuel elements consist of enriched </a:t>
            </a:r>
            <a:r>
              <a:rPr lang="en-US" sz="2400" baseline="30000" dirty="0"/>
              <a:t>235</a:t>
            </a:r>
            <a:r>
              <a:rPr lang="en-US" sz="2400" dirty="0"/>
              <a:t>U (natural uranium contains 0.72%</a:t>
            </a:r>
            <a:r>
              <a:rPr lang="en-US" sz="2400" baseline="30000" dirty="0"/>
              <a:t> 235</a:t>
            </a:r>
            <a:r>
              <a:rPr lang="en-US" sz="2400" dirty="0"/>
              <a:t>U and 99.28% </a:t>
            </a:r>
            <a:r>
              <a:rPr lang="en-US" sz="2400" baseline="30000" dirty="0"/>
              <a:t>238</a:t>
            </a:r>
            <a:r>
              <a:rPr lang="en-US" sz="2400" dirty="0"/>
              <a:t>U)</a:t>
            </a:r>
          </a:p>
          <a:p>
            <a:pPr marL="457200" indent="-457200" algn="just">
              <a:spcBef>
                <a:spcPts val="0"/>
              </a:spcBef>
              <a:buFont typeface="Wingdings" pitchFamily="2" charset="2"/>
              <a:buChar char="Ø"/>
              <a:defRPr/>
            </a:pPr>
            <a:r>
              <a:rPr lang="en-US" sz="2400" baseline="30000" dirty="0"/>
              <a:t>238</a:t>
            </a:r>
            <a:r>
              <a:rPr lang="en-US" sz="2400" dirty="0"/>
              <a:t>U never undergoes fission </a:t>
            </a:r>
          </a:p>
          <a:p>
            <a:pPr marL="457200" indent="-457200" algn="just">
              <a:spcBef>
                <a:spcPts val="0"/>
              </a:spcBef>
              <a:buFont typeface="Wingdings" pitchFamily="2" charset="2"/>
              <a:buChar char="Ø"/>
              <a:defRPr/>
            </a:pPr>
            <a:r>
              <a:rPr lang="en-US" sz="2400" dirty="0"/>
              <a:t>Control rods absorb the neutrons</a:t>
            </a:r>
          </a:p>
          <a:p>
            <a:pPr marL="457200" indent="-457200" algn="just">
              <a:spcBef>
                <a:spcPts val="0"/>
              </a:spcBef>
              <a:buFont typeface="Wingdings" pitchFamily="2" charset="2"/>
              <a:buChar char="Ø"/>
              <a:defRPr/>
            </a:pPr>
            <a:r>
              <a:rPr lang="en-US" sz="2400" dirty="0"/>
              <a:t>Moderator material helps to slow down the neutrons</a:t>
            </a:r>
          </a:p>
        </p:txBody>
      </p:sp>
      <p:pic>
        <p:nvPicPr>
          <p:cNvPr id="40964" name="Picture 3" descr="Picture2.jpg"/>
          <p:cNvPicPr>
            <a:picLocks noChangeAspect="1"/>
          </p:cNvPicPr>
          <p:nvPr/>
        </p:nvPicPr>
        <p:blipFill>
          <a:blip r:embed="rId2"/>
          <a:srcRect/>
          <a:stretch>
            <a:fillRect/>
          </a:stretch>
        </p:blipFill>
        <p:spPr bwMode="auto">
          <a:xfrm>
            <a:off x="304800" y="1524000"/>
            <a:ext cx="3581400" cy="3730625"/>
          </a:xfrm>
          <a:prstGeom prst="rect">
            <a:avLst/>
          </a:prstGeom>
          <a:noFill/>
          <a:ln w="9525">
            <a:noFill/>
            <a:miter lim="800000"/>
            <a:headEnd/>
            <a:tailEnd/>
          </a:ln>
        </p:spPr>
      </p:pic>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BASIC REACTOR DESIGN</a:t>
            </a:r>
          </a:p>
        </p:txBody>
      </p:sp>
    </p:spTree>
    <p:extLst>
      <p:ext uri="{BB962C8B-B14F-4D97-AF65-F5344CB8AC3E}">
        <p14:creationId xmlns:p14="http://schemas.microsoft.com/office/powerpoint/2010/main" val="2797711589"/>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Content Placeholder 3" descr="Picture3.jpg"/>
          <p:cNvPicPr>
            <a:picLocks noGrp="1" noChangeAspect="1"/>
          </p:cNvPicPr>
          <p:nvPr>
            <p:ph idx="1"/>
          </p:nvPr>
        </p:nvPicPr>
        <p:blipFill>
          <a:blip r:embed="rId2"/>
          <a:srcRect/>
          <a:stretch>
            <a:fillRect/>
          </a:stretch>
        </p:blipFill>
        <p:spPr>
          <a:xfrm>
            <a:off x="166688" y="1285875"/>
            <a:ext cx="8810625" cy="4886325"/>
          </a:xfrm>
          <a:solidFill>
            <a:schemeClr val="accent1">
              <a:lumMod val="20000"/>
              <a:lumOff val="80000"/>
            </a:schemeClr>
          </a:solidFill>
        </p:spPr>
      </p:pic>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NUCLEAR FISSION REACTOR</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89921733"/>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457200" y="908720"/>
            <a:ext cx="8229600" cy="5184576"/>
          </a:xfrm>
        </p:spPr>
        <p:txBody>
          <a:bodyPr>
            <a:normAutofit/>
          </a:bodyPr>
          <a:lstStyle/>
          <a:p>
            <a:r>
              <a:rPr lang="en-US" altLang="en-US" sz="2800" dirty="0"/>
              <a:t>Uranium mines and mills produce radioactive waste material that can pollute the environment</a:t>
            </a:r>
          </a:p>
          <a:p>
            <a:r>
              <a:rPr lang="en-US" altLang="en-US" sz="2800" dirty="0"/>
              <a:t>U-235 enrichment and fabrication of fuel assemblies also produces waste materials.</a:t>
            </a:r>
          </a:p>
          <a:p>
            <a:r>
              <a:rPr lang="en-US" altLang="en-US" sz="2800" dirty="0"/>
              <a:t>Site selection and construction controversial.</a:t>
            </a:r>
          </a:p>
          <a:p>
            <a:r>
              <a:rPr lang="en-US" altLang="en-US" sz="2800" dirty="0"/>
              <a:t>Power plants also the site of past accidents or partial meltdowns.</a:t>
            </a:r>
          </a:p>
          <a:p>
            <a:r>
              <a:rPr lang="en-US" altLang="en-US" sz="2800" dirty="0"/>
              <a:t>Handling and disposal of waste</a:t>
            </a:r>
          </a:p>
          <a:p>
            <a:r>
              <a:rPr lang="en-US" altLang="en-US" sz="2800" dirty="0"/>
              <a:t>Decommissioning expensive</a:t>
            </a:r>
          </a:p>
          <a:p>
            <a:r>
              <a:rPr lang="en-US" altLang="en-US" sz="2800" dirty="0"/>
              <a:t>Terrorists could collect plutonium for  bomb</a:t>
            </a:r>
          </a:p>
          <a:p>
            <a:endParaRPr lang="en-US" altLang="en-US" sz="2800" dirty="0"/>
          </a:p>
          <a:p>
            <a:endParaRPr lang="en-US" altLang="en-US" sz="2800" dirty="0"/>
          </a:p>
        </p:txBody>
      </p:sp>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Problems with Nuclear Power</a:t>
            </a:r>
          </a:p>
        </p:txBody>
      </p:sp>
    </p:spTree>
    <p:extLst>
      <p:ext uri="{BB962C8B-B14F-4D97-AF65-F5344CB8AC3E}">
        <p14:creationId xmlns:p14="http://schemas.microsoft.com/office/powerpoint/2010/main" val="2054608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5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1794" y="3284984"/>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Nuclear Power Plant Accidents</a:t>
            </a:r>
          </a:p>
        </p:txBody>
      </p:sp>
    </p:spTree>
    <p:extLst>
      <p:ext uri="{BB962C8B-B14F-4D97-AF65-F5344CB8AC3E}">
        <p14:creationId xmlns:p14="http://schemas.microsoft.com/office/powerpoint/2010/main" val="256428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323528" y="1196752"/>
            <a:ext cx="8496944" cy="4525963"/>
          </a:xfrm>
        </p:spPr>
        <p:txBody>
          <a:bodyPr>
            <a:normAutofit fontScale="92500"/>
          </a:bodyPr>
          <a:lstStyle/>
          <a:p>
            <a:r>
              <a:rPr lang="en-US" altLang="en-US" dirty="0"/>
              <a:t>Occurred on March 28, 1979 near Harrisburg, PA</a:t>
            </a:r>
          </a:p>
          <a:p>
            <a:pPr lvl="1"/>
            <a:r>
              <a:rPr lang="en-US" altLang="en-US" dirty="0"/>
              <a:t>Malfunction of a valve resulted in partial core meltdown</a:t>
            </a:r>
          </a:p>
          <a:p>
            <a:pPr lvl="1"/>
            <a:r>
              <a:rPr lang="en-US" altLang="en-US" dirty="0"/>
              <a:t>Intense radiation released to interior of containment structure</a:t>
            </a:r>
          </a:p>
          <a:p>
            <a:pPr lvl="1"/>
            <a:r>
              <a:rPr lang="en-US" altLang="en-US" dirty="0"/>
              <a:t>Small amount of radiation released into environment</a:t>
            </a:r>
          </a:p>
          <a:p>
            <a:pPr lvl="1"/>
            <a:r>
              <a:rPr lang="en-US" altLang="en-US" dirty="0"/>
              <a:t>Because long-term chronic effects of exposure to low levels of radiation are not well understood, the effects of TMI difficult to estimate.</a:t>
            </a:r>
          </a:p>
          <a:p>
            <a:pPr lvl="1"/>
            <a:r>
              <a:rPr lang="en-US" altLang="en-US" dirty="0"/>
              <a:t>Major impact of the incident was fear.</a:t>
            </a:r>
          </a:p>
          <a:p>
            <a:pPr lvl="1"/>
            <a:endParaRPr lang="en-US" altLang="en-US" dirty="0"/>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Three Mile Island</a:t>
            </a:r>
          </a:p>
        </p:txBody>
      </p:sp>
    </p:spTree>
    <p:extLst>
      <p:ext uri="{BB962C8B-B14F-4D97-AF65-F5344CB8AC3E}">
        <p14:creationId xmlns:p14="http://schemas.microsoft.com/office/powerpoint/2010/main" val="1150357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7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457200" y="836712"/>
            <a:ext cx="8229600" cy="4525963"/>
          </a:xfrm>
        </p:spPr>
        <p:txBody>
          <a:bodyPr>
            <a:normAutofit fontScale="77500" lnSpcReduction="20000"/>
          </a:bodyPr>
          <a:lstStyle/>
          <a:p>
            <a:r>
              <a:rPr lang="en-US" altLang="en-US" dirty="0"/>
              <a:t>Occurred on April 26, 1986</a:t>
            </a:r>
          </a:p>
          <a:p>
            <a:pPr lvl="1"/>
            <a:r>
              <a:rPr lang="en-US" altLang="en-US" dirty="0"/>
              <a:t>Worst accident in history of nuclear power generation</a:t>
            </a:r>
          </a:p>
          <a:p>
            <a:r>
              <a:rPr lang="en-US" altLang="en-US" dirty="0"/>
              <a:t>Failure in cooling waters</a:t>
            </a:r>
          </a:p>
          <a:p>
            <a:pPr lvl="1"/>
            <a:r>
              <a:rPr lang="en-US" altLang="en-US" dirty="0"/>
              <a:t>Reactor overheated melting the uranium fuel</a:t>
            </a:r>
          </a:p>
          <a:p>
            <a:pPr lvl="1"/>
            <a:r>
              <a:rPr lang="en-US" altLang="en-US" dirty="0"/>
              <a:t>Explosions removed top of building</a:t>
            </a:r>
          </a:p>
          <a:p>
            <a:pPr lvl="1"/>
            <a:r>
              <a:rPr lang="en-US" altLang="en-US" dirty="0"/>
              <a:t>Fires produced a cloud of radioactive particles</a:t>
            </a:r>
          </a:p>
          <a:p>
            <a:pPr lvl="1"/>
            <a:r>
              <a:rPr lang="en-US" altLang="en-US" dirty="0"/>
              <a:t>30 km zone surrounding Chernobyl evacuated</a:t>
            </a:r>
          </a:p>
          <a:p>
            <a:pPr lvl="1"/>
            <a:r>
              <a:rPr lang="en-US" altLang="en-US" dirty="0"/>
              <a:t>City of </a:t>
            </a:r>
            <a:r>
              <a:rPr lang="en-US" altLang="en-US" dirty="0" err="1"/>
              <a:t>Prypyat</a:t>
            </a:r>
            <a:r>
              <a:rPr lang="en-US" altLang="en-US" dirty="0"/>
              <a:t>, pop. 48,000 at time of accident, now a ghost city.</a:t>
            </a:r>
          </a:p>
          <a:p>
            <a:pPr lvl="1"/>
            <a:r>
              <a:rPr lang="en-US" altLang="en-US" dirty="0"/>
              <a:t>Thyroid cancer increased in Belarus, Ukraine and the Russian Federation</a:t>
            </a:r>
          </a:p>
          <a:p>
            <a:pPr lvl="1"/>
            <a:r>
              <a:rPr lang="en-US" altLang="en-US" dirty="0"/>
              <a:t>Trees and vegetation damaged</a:t>
            </a:r>
          </a:p>
          <a:p>
            <a:pPr lvl="1"/>
            <a:r>
              <a:rPr lang="en-US" altLang="en-US" dirty="0"/>
              <a:t>Ultimately responsible for 16,000 deaths</a:t>
            </a:r>
          </a:p>
          <a:p>
            <a:pPr lvl="1"/>
            <a:endParaRPr lang="en-US" altLang="en-US" dirty="0"/>
          </a:p>
        </p:txBody>
      </p:sp>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Chernobyl</a:t>
            </a:r>
          </a:p>
        </p:txBody>
      </p:sp>
    </p:spTree>
    <p:extLst>
      <p:ext uri="{BB962C8B-B14F-4D97-AF65-F5344CB8AC3E}">
        <p14:creationId xmlns:p14="http://schemas.microsoft.com/office/powerpoint/2010/main" val="299546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8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81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8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48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48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481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48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416" y="3140968"/>
            <a:ext cx="9144000" cy="101566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EECE1"/>
                </a:solidFill>
                <a:effectLst/>
                <a:uLnTx/>
                <a:uFillTx/>
                <a:latin typeface="Calibri"/>
                <a:ea typeface="+mn-ea"/>
                <a:cs typeface="Times New Roman" pitchFamily="18" charset="0"/>
              </a:rPr>
              <a:t> </a:t>
            </a:r>
            <a:r>
              <a:rPr kumimoji="0" lang="en-US" sz="6000" b="1" i="0" u="none" strike="noStrike" kern="1200" cap="none" spc="0" normalizeH="0" baseline="0" noProof="0" dirty="0">
                <a:ln>
                  <a:noFill/>
                </a:ln>
                <a:solidFill>
                  <a:srgbClr val="EEECE1"/>
                </a:solidFill>
                <a:effectLst/>
                <a:uLnTx/>
                <a:uFillTx/>
                <a:latin typeface="Calibri"/>
                <a:ea typeface="+mn-ea"/>
                <a:cs typeface="+mn-cs"/>
              </a:rPr>
              <a:t>NUCLEAR ENERGY</a:t>
            </a:r>
          </a:p>
        </p:txBody>
      </p:sp>
    </p:spTree>
    <p:extLst>
      <p:ext uri="{BB962C8B-B14F-4D97-AF65-F5344CB8AC3E}">
        <p14:creationId xmlns:p14="http://schemas.microsoft.com/office/powerpoint/2010/main" val="2112965422"/>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457200" y="836712"/>
            <a:ext cx="8229600" cy="4525963"/>
          </a:xfrm>
        </p:spPr>
        <p:txBody>
          <a:bodyPr>
            <a:normAutofit fontScale="92500" lnSpcReduction="10000"/>
          </a:bodyPr>
          <a:lstStyle/>
          <a:p>
            <a:r>
              <a:rPr lang="en-US" altLang="en-US" dirty="0"/>
              <a:t>Occurred on March 11, 2011</a:t>
            </a:r>
          </a:p>
          <a:p>
            <a:pPr lvl="1"/>
            <a:r>
              <a:rPr lang="en-US" altLang="en-US" dirty="0"/>
              <a:t>Second Worst accident in history of nuclear power generation</a:t>
            </a:r>
          </a:p>
          <a:p>
            <a:r>
              <a:rPr lang="en-US" altLang="en-US" dirty="0"/>
              <a:t>Failure in cooling water supply due to tsunami</a:t>
            </a:r>
          </a:p>
          <a:p>
            <a:pPr lvl="1"/>
            <a:r>
              <a:rPr lang="en-US" altLang="en-US" dirty="0"/>
              <a:t>Three reactor overheated </a:t>
            </a:r>
          </a:p>
          <a:p>
            <a:pPr lvl="1"/>
            <a:r>
              <a:rPr lang="en-US" altLang="en-US" dirty="0"/>
              <a:t>Hydrogen-air explosion </a:t>
            </a:r>
          </a:p>
          <a:p>
            <a:pPr lvl="1"/>
            <a:r>
              <a:rPr lang="en-US" altLang="en-US" dirty="0"/>
              <a:t>37 were injured mildly</a:t>
            </a:r>
          </a:p>
          <a:p>
            <a:pPr lvl="1"/>
            <a:r>
              <a:rPr lang="en-US" altLang="en-US" dirty="0"/>
              <a:t>2 taken to hospital for serious injuries</a:t>
            </a:r>
          </a:p>
          <a:p>
            <a:pPr lvl="1"/>
            <a:r>
              <a:rPr lang="en-US" altLang="en-US" dirty="0"/>
              <a:t>No casualty</a:t>
            </a:r>
          </a:p>
          <a:p>
            <a:pPr lvl="1"/>
            <a:r>
              <a:rPr lang="en-US" altLang="en-US" dirty="0"/>
              <a:t>Loss of the power plant</a:t>
            </a:r>
          </a:p>
          <a:p>
            <a:pPr lvl="1"/>
            <a:endParaRPr lang="en-US" altLang="en-US" dirty="0"/>
          </a:p>
          <a:p>
            <a:pPr lvl="1"/>
            <a:endParaRPr lang="en-US" altLang="en-US" dirty="0"/>
          </a:p>
        </p:txBody>
      </p:sp>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lvl="0" algn="ctr">
              <a:spcBef>
                <a:spcPct val="0"/>
              </a:spcBef>
              <a:defRPr/>
            </a:pPr>
            <a:r>
              <a:rPr lang="en-US" sz="4000" b="1" dirty="0">
                <a:solidFill>
                  <a:prstClr val="white"/>
                </a:solidFill>
              </a:rPr>
              <a:t>Fukushima Daiichi</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1766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8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8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48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48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457200" y="980728"/>
            <a:ext cx="8229600" cy="4525963"/>
          </a:xfrm>
        </p:spPr>
        <p:txBody>
          <a:bodyPr/>
          <a:lstStyle/>
          <a:p>
            <a:r>
              <a:rPr lang="en-US" altLang="en-US" sz="2800" dirty="0"/>
              <a:t>Advocates argue that nuclear power is good for the environment</a:t>
            </a:r>
          </a:p>
          <a:p>
            <a:pPr lvl="1"/>
            <a:r>
              <a:rPr lang="en-US" altLang="en-US" sz="2400" dirty="0"/>
              <a:t>It does not produce potential global warming through release of carbon dioxide.</a:t>
            </a:r>
          </a:p>
          <a:p>
            <a:pPr lvl="1"/>
            <a:r>
              <a:rPr lang="en-US" altLang="en-US" sz="2400" dirty="0"/>
              <a:t>It does not cause acid rain.</a:t>
            </a:r>
          </a:p>
          <a:p>
            <a:pPr lvl="1"/>
            <a:r>
              <a:rPr lang="en-US" altLang="en-US" sz="2400" dirty="0"/>
              <a:t>If breeder reactors are developed the amount of fuel (Thorium- India got maximum reserves) will be greatly increased.</a:t>
            </a:r>
          </a:p>
          <a:p>
            <a:r>
              <a:rPr lang="en-US" altLang="en-US" sz="2800" dirty="0"/>
              <a:t>Arguments for standardization </a:t>
            </a:r>
          </a:p>
          <a:p>
            <a:pPr lvl="1"/>
            <a:r>
              <a:rPr lang="en-US" altLang="en-US" sz="2400" dirty="0"/>
              <a:t>Safer and smaller plants to provide more energy</a:t>
            </a:r>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lvl="0" algn="ctr">
              <a:spcBef>
                <a:spcPct val="0"/>
              </a:spcBef>
              <a:defRPr/>
            </a:pPr>
            <a:r>
              <a:rPr lang="en-US" sz="4000" b="1" dirty="0">
                <a:solidFill>
                  <a:prstClr val="white"/>
                </a:solidFill>
              </a:rPr>
              <a:t>Future of Nuclear Energy</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99818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1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1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1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1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457200" y="1340768"/>
            <a:ext cx="8229600" cy="3052936"/>
          </a:xfrm>
        </p:spPr>
        <p:txBody>
          <a:bodyPr/>
          <a:lstStyle/>
          <a:p>
            <a:r>
              <a:rPr lang="en-US" altLang="en-US" dirty="0"/>
              <a:t>Argument against</a:t>
            </a:r>
          </a:p>
          <a:p>
            <a:pPr lvl="1"/>
            <a:r>
              <a:rPr lang="en-US" altLang="en-US" dirty="0"/>
              <a:t>Based on political and economic consideration</a:t>
            </a:r>
          </a:p>
          <a:p>
            <a:pPr lvl="1"/>
            <a:r>
              <a:rPr lang="en-US" altLang="en-US" dirty="0"/>
              <a:t>Uncertainty of safety issues</a:t>
            </a:r>
          </a:p>
          <a:p>
            <a:pPr lvl="1"/>
            <a:r>
              <a:rPr lang="en-US" altLang="en-US" dirty="0"/>
              <a:t>Known reserves would be used up quickly</a:t>
            </a:r>
          </a:p>
          <a:p>
            <a:pPr lvl="1"/>
            <a:r>
              <a:rPr lang="en-US" altLang="en-US" dirty="0"/>
              <a:t>May be a path to nuclear weapons</a:t>
            </a:r>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lvl="0" algn="ctr">
              <a:spcBef>
                <a:spcPct val="0"/>
              </a:spcBef>
              <a:defRPr/>
            </a:pPr>
            <a:r>
              <a:rPr lang="en-US" sz="4000" b="1" dirty="0">
                <a:solidFill>
                  <a:prstClr val="white"/>
                </a:solidFill>
              </a:rPr>
              <a:t>Future of Nuclear Energy</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67082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74320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FUSION </a:t>
            </a:r>
          </a:p>
        </p:txBody>
      </p:sp>
    </p:spTree>
    <p:extLst>
      <p:ext uri="{BB962C8B-B14F-4D97-AF65-F5344CB8AC3E}">
        <p14:creationId xmlns:p14="http://schemas.microsoft.com/office/powerpoint/2010/main" val="936219118"/>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Content Placeholder 2"/>
          <p:cNvSpPr>
            <a:spLocks noGrp="1"/>
          </p:cNvSpPr>
          <p:nvPr>
            <p:ph idx="1"/>
          </p:nvPr>
        </p:nvSpPr>
        <p:spPr>
          <a:xfrm>
            <a:off x="457200" y="1066800"/>
            <a:ext cx="8229600" cy="4876800"/>
          </a:xfrm>
          <a:solidFill>
            <a:schemeClr val="accent1">
              <a:lumMod val="20000"/>
              <a:lumOff val="80000"/>
            </a:schemeClr>
          </a:solidFill>
        </p:spPr>
        <p:txBody>
          <a:bodyPr>
            <a:normAutofit/>
          </a:bodyPr>
          <a:lstStyle/>
          <a:p>
            <a:pPr marL="457200" indent="-457200">
              <a:spcBef>
                <a:spcPts val="600"/>
              </a:spcBef>
              <a:buFont typeface="Wingdings" pitchFamily="2" charset="2"/>
              <a:buChar char="Ø"/>
            </a:pPr>
            <a:r>
              <a:rPr lang="en-US" dirty="0"/>
              <a:t>All stars generate energy through fusion</a:t>
            </a:r>
          </a:p>
          <a:p>
            <a:pPr marL="457200" indent="-457200">
              <a:spcBef>
                <a:spcPts val="600"/>
              </a:spcBef>
              <a:buFont typeface="Wingdings" pitchFamily="2" charset="2"/>
              <a:buChar char="Ø"/>
            </a:pPr>
            <a:r>
              <a:rPr lang="en-US" dirty="0"/>
              <a:t>The Sun, along with about 90% of other stars, fuses hydrogen</a:t>
            </a:r>
          </a:p>
          <a:p>
            <a:pPr marL="857250" lvl="2" indent="-457200">
              <a:spcBef>
                <a:spcPts val="600"/>
              </a:spcBef>
              <a:buFont typeface="Wingdings" pitchFamily="2" charset="2"/>
              <a:buChar char="ü"/>
            </a:pPr>
            <a:r>
              <a:rPr lang="en-US" sz="3200" dirty="0"/>
              <a:t>Some “older” stars fuse heavier elements</a:t>
            </a:r>
          </a:p>
          <a:p>
            <a:pPr marL="457200" indent="-457200">
              <a:spcBef>
                <a:spcPts val="600"/>
              </a:spcBef>
              <a:buFont typeface="Wingdings" pitchFamily="2" charset="2"/>
              <a:buChar char="Ø"/>
            </a:pPr>
            <a:r>
              <a:rPr lang="en-US" dirty="0"/>
              <a:t>Two conditions must be met before fusion can occur in a star</a:t>
            </a:r>
          </a:p>
          <a:p>
            <a:pPr marL="857250" lvl="2" indent="-457200">
              <a:spcBef>
                <a:spcPts val="600"/>
              </a:spcBef>
              <a:buFont typeface="Wingdings" pitchFamily="2" charset="2"/>
              <a:buChar char="ü"/>
            </a:pPr>
            <a:r>
              <a:rPr lang="en-US" sz="3200" dirty="0"/>
              <a:t>The temperature must be high enough</a:t>
            </a:r>
          </a:p>
          <a:p>
            <a:pPr marL="857250" lvl="2" indent="-457200">
              <a:spcBef>
                <a:spcPts val="600"/>
              </a:spcBef>
              <a:buFont typeface="Wingdings" pitchFamily="2" charset="2"/>
              <a:buChar char="ü"/>
            </a:pPr>
            <a:r>
              <a:rPr lang="en-US" sz="3200" dirty="0"/>
              <a:t>The density of the nuclei must be high enough to ensure a high rate of collisions </a:t>
            </a:r>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FUSION IN NATURE</a:t>
            </a:r>
          </a:p>
        </p:txBody>
      </p:sp>
    </p:spTree>
    <p:extLst>
      <p:ext uri="{BB962C8B-B14F-4D97-AF65-F5344CB8AC3E}">
        <p14:creationId xmlns:p14="http://schemas.microsoft.com/office/powerpoint/2010/main" val="1701696693"/>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799"/>
            <a:ext cx="8229600" cy="4724401"/>
          </a:xfrm>
          <a:solidFill>
            <a:schemeClr val="accent1">
              <a:lumMod val="20000"/>
              <a:lumOff val="80000"/>
            </a:schemeClr>
          </a:solidFill>
        </p:spPr>
        <p:txBody>
          <a:bodyPr>
            <a:normAutofit lnSpcReduction="10000"/>
          </a:bodyPr>
          <a:lstStyle/>
          <a:p>
            <a:pPr marL="457200" indent="-457200" algn="just">
              <a:lnSpc>
                <a:spcPct val="110000"/>
              </a:lnSpc>
              <a:spcBef>
                <a:spcPts val="600"/>
              </a:spcBef>
              <a:buFont typeface="Wingdings" pitchFamily="2" charset="2"/>
              <a:buChar char="Ø"/>
              <a:defRPr/>
            </a:pPr>
            <a:r>
              <a:rPr lang="en-US" dirty="0"/>
              <a:t>Energy releasing fusion reactions are called </a:t>
            </a:r>
            <a:r>
              <a:rPr lang="en-US" u="sng" dirty="0"/>
              <a:t>thermonuclear fusion reactions</a:t>
            </a:r>
            <a:r>
              <a:rPr lang="en-US" dirty="0"/>
              <a:t> or simply </a:t>
            </a:r>
            <a:r>
              <a:rPr lang="en-US" u="sng" dirty="0"/>
              <a:t>thermonuclear reactions.</a:t>
            </a:r>
            <a:r>
              <a:rPr lang="en-US" dirty="0"/>
              <a:t> </a:t>
            </a:r>
          </a:p>
          <a:p>
            <a:pPr marL="457200" indent="-457200" algn="just">
              <a:lnSpc>
                <a:spcPct val="110000"/>
              </a:lnSpc>
              <a:spcBef>
                <a:spcPts val="600"/>
              </a:spcBef>
              <a:buFont typeface="Wingdings" pitchFamily="2" charset="2"/>
              <a:buChar char="Ø"/>
              <a:defRPr/>
            </a:pPr>
            <a:r>
              <a:rPr lang="en-US" dirty="0"/>
              <a:t>A great deal of effort is being directed at developing sustained and controlled thermonuclear reactions. </a:t>
            </a:r>
          </a:p>
          <a:p>
            <a:pPr marL="457200" indent="-457200" algn="just">
              <a:lnSpc>
                <a:spcPct val="110000"/>
              </a:lnSpc>
              <a:spcBef>
                <a:spcPts val="600"/>
              </a:spcBef>
              <a:buFont typeface="Wingdings" pitchFamily="2" charset="2"/>
              <a:buChar char="Ø"/>
              <a:defRPr/>
            </a:pPr>
            <a:r>
              <a:rPr lang="en-US" dirty="0"/>
              <a:t>A thermonuclear reactor that can deliver a net power output over a reasonable time interval is not yet a reality. </a:t>
            </a:r>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FUSION REACTORS</a:t>
            </a:r>
          </a:p>
        </p:txBody>
      </p:sp>
    </p:spTree>
    <p:extLst>
      <p:ext uri="{BB962C8B-B14F-4D97-AF65-F5344CB8AC3E}">
        <p14:creationId xmlns:p14="http://schemas.microsoft.com/office/powerpoint/2010/main" val="1794977147"/>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Content Placeholder 2"/>
          <p:cNvSpPr>
            <a:spLocks noGrp="1"/>
          </p:cNvSpPr>
          <p:nvPr>
            <p:ph idx="1"/>
          </p:nvPr>
        </p:nvSpPr>
        <p:spPr>
          <a:xfrm>
            <a:off x="457200" y="1524000"/>
            <a:ext cx="8229600" cy="3276600"/>
          </a:xfrm>
          <a:solidFill>
            <a:schemeClr val="accent1">
              <a:lumMod val="20000"/>
              <a:lumOff val="80000"/>
            </a:schemeClr>
          </a:solidFill>
        </p:spPr>
        <p:txBody>
          <a:bodyPr>
            <a:normAutofit lnSpcReduction="10000"/>
          </a:bodyPr>
          <a:lstStyle/>
          <a:p>
            <a:pPr marL="457200" indent="-457200" algn="just">
              <a:spcBef>
                <a:spcPts val="2400"/>
              </a:spcBef>
              <a:buFont typeface="Wingdings" pitchFamily="2" charset="2"/>
              <a:buChar char="Ø"/>
            </a:pPr>
            <a:r>
              <a:rPr lang="en-US" dirty="0"/>
              <a:t>India is a quickly advancing an active nuclear power program. </a:t>
            </a:r>
          </a:p>
          <a:p>
            <a:pPr marL="457200" indent="-457200" algn="just">
              <a:spcBef>
                <a:spcPts val="2400"/>
              </a:spcBef>
              <a:buFont typeface="Wingdings" pitchFamily="2" charset="2"/>
              <a:buChar char="Ø"/>
            </a:pPr>
            <a:r>
              <a:rPr lang="en-US" dirty="0"/>
              <a:t>It is expected to have 20 GW of nuclear capacity by 2020, though they currently stand as the 9th in the world in terms of nuclear capacity.</a:t>
            </a:r>
          </a:p>
        </p:txBody>
      </p:sp>
      <p:sp>
        <p:nvSpPr>
          <p:cNvPr id="4"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ATOMIC POWER AND INDIA</a:t>
            </a:r>
          </a:p>
        </p:txBody>
      </p:sp>
    </p:spTree>
    <p:extLst>
      <p:ext uri="{BB962C8B-B14F-4D97-AF65-F5344CB8AC3E}">
        <p14:creationId xmlns:p14="http://schemas.microsoft.com/office/powerpoint/2010/main" val="3792187083"/>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2"/>
          <p:cNvSpPr txBox="1">
            <a:spLocks noChangeArrowheads="1"/>
          </p:cNvSpPr>
          <p:nvPr/>
        </p:nvSpPr>
        <p:spPr>
          <a:xfrm>
            <a:off x="0" y="-123111"/>
            <a:ext cx="9144000" cy="954107"/>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Currently, twenty-one nuclear power reactors have a total install capacity of 5,780 MW </a:t>
            </a:r>
          </a:p>
        </p:txBody>
      </p:sp>
      <p:graphicFrame>
        <p:nvGraphicFramePr>
          <p:cNvPr id="3" name="Table 2"/>
          <p:cNvGraphicFramePr>
            <a:graphicFrameLocks noGrp="1"/>
          </p:cNvGraphicFramePr>
          <p:nvPr>
            <p:extLst/>
          </p:nvPr>
        </p:nvGraphicFramePr>
        <p:xfrm>
          <a:off x="76200" y="914402"/>
          <a:ext cx="8991600" cy="5909567"/>
        </p:xfrm>
        <a:graphic>
          <a:graphicData uri="http://schemas.openxmlformats.org/drawingml/2006/table">
            <a:tbl>
              <a:tblPr/>
              <a:tblGrid>
                <a:gridCol w="1498600">
                  <a:extLst>
                    <a:ext uri="{9D8B030D-6E8A-4147-A177-3AD203B41FA5}">
                      <a16:colId xmlns:a16="http://schemas.microsoft.com/office/drawing/2014/main" val="20000"/>
                    </a:ext>
                  </a:extLst>
                </a:gridCol>
                <a:gridCol w="1245112">
                  <a:extLst>
                    <a:ext uri="{9D8B030D-6E8A-4147-A177-3AD203B41FA5}">
                      <a16:colId xmlns:a16="http://schemas.microsoft.com/office/drawing/2014/main" val="20001"/>
                    </a:ext>
                  </a:extLst>
                </a:gridCol>
                <a:gridCol w="1752088">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498600">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tblGrid>
              <a:tr h="1094366">
                <a:tc>
                  <a:txBody>
                    <a:bodyPr/>
                    <a:lstStyle/>
                    <a:p>
                      <a:pPr algn="ctr"/>
                      <a:r>
                        <a:rPr lang="en-US" sz="1600" dirty="0">
                          <a:effectLst/>
                        </a:rPr>
                        <a:t>Power station</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a:effectLst/>
                        </a:rPr>
                        <a:t>Operator</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dirty="0">
                          <a:effectLst/>
                        </a:rPr>
                        <a:t>State</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a:effectLst/>
                        </a:rPr>
                        <a:t>Type</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a:effectLst/>
                        </a:rPr>
                        <a:t>Units</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a:effectLst/>
                        </a:rPr>
                        <a:t>Total capacity (MW)</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37745">
                <a:tc>
                  <a:txBody>
                    <a:bodyPr/>
                    <a:lstStyle/>
                    <a:p>
                      <a:r>
                        <a:rPr lang="en-US" sz="1600" u="none" strike="noStrike">
                          <a:solidFill>
                            <a:srgbClr val="0B0080"/>
                          </a:solidFill>
                          <a:effectLst/>
                          <a:hlinkClick r:id="rId2" tooltip="Kaiga Atomic Power Station"/>
                        </a:rPr>
                        <a:t>Kaiga</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4" tooltip="Karnataka"/>
                        </a:rPr>
                        <a:t>Karnataka</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220 x 4</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37745">
                <a:tc>
                  <a:txBody>
                    <a:bodyPr/>
                    <a:lstStyle/>
                    <a:p>
                      <a:r>
                        <a:rPr lang="en-US" sz="1600" u="none" strike="noStrike">
                          <a:solidFill>
                            <a:srgbClr val="0B0080"/>
                          </a:solidFill>
                          <a:effectLst/>
                          <a:hlinkClick r:id="rId6" tooltip="Kakrapar Atomic Power Station"/>
                        </a:rPr>
                        <a:t>Kakrapar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7" tooltip="Gujarat"/>
                        </a:rPr>
                        <a:t>Gujarat</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220 x 2</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440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7745">
                <a:tc>
                  <a:txBody>
                    <a:bodyPr/>
                    <a:lstStyle/>
                    <a:p>
                      <a:r>
                        <a:rPr lang="en-US" sz="1600" u="none" strike="noStrike">
                          <a:solidFill>
                            <a:srgbClr val="0B0080"/>
                          </a:solidFill>
                          <a:effectLst/>
                          <a:hlinkClick r:id="rId8" tooltip="Madras Atomic Power Station"/>
                        </a:rPr>
                        <a:t>Madras</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9" tooltip="Tamil Nadu"/>
                        </a:rPr>
                        <a:t>Tamil Nadu</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220 x 2</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440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66055">
                <a:tc>
                  <a:txBody>
                    <a:bodyPr/>
                    <a:lstStyle/>
                    <a:p>
                      <a:r>
                        <a:rPr lang="en-US" sz="1600" u="none" strike="noStrike">
                          <a:solidFill>
                            <a:srgbClr val="0B0080"/>
                          </a:solidFill>
                          <a:effectLst/>
                          <a:hlinkClick r:id="rId10" tooltip="Narora Atomic Power Station"/>
                        </a:rPr>
                        <a:t>Narora</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11" tooltip="Uttar Pradesh"/>
                        </a:rPr>
                        <a:t>Uttar Pradesh</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220 x 2</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440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094366">
                <a:tc>
                  <a:txBody>
                    <a:bodyPr/>
                    <a:lstStyle/>
                    <a:p>
                      <a:r>
                        <a:rPr lang="en-US" sz="1600" u="none" strike="noStrike">
                          <a:solidFill>
                            <a:srgbClr val="0B0080"/>
                          </a:solidFill>
                          <a:effectLst/>
                          <a:hlinkClick r:id="rId12" tooltip="Rajasthan Atomic Power Station"/>
                        </a:rPr>
                        <a:t>Rajasthan</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13" tooltip="Kota, Rajasthan"/>
                        </a:rPr>
                        <a:t>Kota</a:t>
                      </a:r>
                      <a:r>
                        <a:rPr lang="en-US" sz="1600">
                          <a:effectLst/>
                        </a:rPr>
                        <a:t> </a:t>
                      </a:r>
                      <a:r>
                        <a:rPr lang="en-US" sz="1600" u="none" strike="noStrike">
                          <a:solidFill>
                            <a:srgbClr val="0B0080"/>
                          </a:solidFill>
                          <a:effectLst/>
                          <a:hlinkClick r:id="rId14" tooltip="Rajasthan"/>
                        </a:rPr>
                        <a:t>Rajasthan</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 x 1</a:t>
                      </a:r>
                      <a:br>
                        <a:rPr lang="en-US" sz="1600">
                          <a:effectLst/>
                        </a:rPr>
                      </a:br>
                      <a:r>
                        <a:rPr lang="en-US" sz="1600">
                          <a:effectLst/>
                        </a:rPr>
                        <a:t>200 x 1</a:t>
                      </a:r>
                      <a:br>
                        <a:rPr lang="en-US" sz="1600">
                          <a:effectLst/>
                        </a:rPr>
                      </a:br>
                      <a:r>
                        <a:rPr lang="en-US" sz="1600">
                          <a:effectLst/>
                        </a:rPr>
                        <a:t>220 x 4</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1180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66055">
                <a:tc>
                  <a:txBody>
                    <a:bodyPr/>
                    <a:lstStyle/>
                    <a:p>
                      <a:r>
                        <a:rPr lang="en-US" sz="1600" u="none" strike="noStrike">
                          <a:solidFill>
                            <a:srgbClr val="0B0080"/>
                          </a:solidFill>
                          <a:effectLst/>
                          <a:hlinkClick r:id="rId15" tooltip="Tarapur Atomic Power Station"/>
                        </a:rPr>
                        <a:t>Tarapur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16" tooltip="Maharashtra"/>
                        </a:rPr>
                        <a:t>Maharashtra</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17" tooltip="Boiling water reactor"/>
                        </a:rPr>
                        <a:t>BWR</a:t>
                      </a:r>
                      <a:br>
                        <a:rPr lang="en-US" sz="1600">
                          <a:effectLst/>
                        </a:rPr>
                      </a:br>
                      <a:r>
                        <a:rPr lang="en-US" sz="1600" u="none" strike="noStrike">
                          <a:solidFill>
                            <a:srgbClr val="0B0080"/>
                          </a:solidFill>
                          <a:effectLst/>
                          <a:hlinkClick r:id="rId5" tooltip="CANDU"/>
                        </a:rPr>
                        <a:t>PHWR</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160 x 2</a:t>
                      </a:r>
                      <a:br>
                        <a:rPr lang="en-US" sz="1600">
                          <a:effectLst/>
                        </a:rPr>
                      </a:br>
                      <a:r>
                        <a:rPr lang="en-US" sz="1600">
                          <a:effectLst/>
                        </a:rPr>
                        <a:t>540 x 2</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1440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37745">
                <a:tc>
                  <a:txBody>
                    <a:bodyPr/>
                    <a:lstStyle/>
                    <a:p>
                      <a:r>
                        <a:rPr lang="en-US" sz="1600" u="none" strike="noStrike">
                          <a:solidFill>
                            <a:srgbClr val="0B0080"/>
                          </a:solidFill>
                          <a:effectLst/>
                          <a:hlinkClick r:id="rId18" tooltip="Kudankulam Nuclear Power Plant"/>
                        </a:rPr>
                        <a:t>Kudankulam</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3" tooltip="Nuclear Power Corporation of India"/>
                        </a:rPr>
                        <a:t>NPCIL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9" tooltip="Tamil Nadu"/>
                        </a:rPr>
                        <a:t>Tamil Nadu</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u="none" strike="noStrike">
                          <a:solidFill>
                            <a:srgbClr val="0B0080"/>
                          </a:solidFill>
                          <a:effectLst/>
                          <a:hlinkClick r:id="rId19" tooltip="VVER"/>
                        </a:rPr>
                        <a:t>VVER-1000</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1000 x 1</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1000</a:t>
                      </a: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37745">
                <a:tc>
                  <a:txBody>
                    <a:bodyPr/>
                    <a:lstStyle/>
                    <a:p>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b="1">
                          <a:effectLst/>
                        </a:rPr>
                        <a:t>Total</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b="1">
                          <a:effectLst/>
                        </a:rPr>
                        <a:t>21</a:t>
                      </a:r>
                      <a:endParaRPr lang="en-US" sz="160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b="1" dirty="0">
                          <a:effectLst/>
                        </a:rPr>
                        <a:t>5780</a:t>
                      </a:r>
                      <a:endParaRPr lang="en-US" sz="1600" dirty="0">
                        <a:effectLst/>
                      </a:endParaRPr>
                    </a:p>
                  </a:txBody>
                  <a:tcPr marL="83814" marR="83814" marT="41907" marB="4190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16981294"/>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Projects under construction </a:t>
            </a:r>
          </a:p>
        </p:txBody>
      </p:sp>
      <p:graphicFrame>
        <p:nvGraphicFramePr>
          <p:cNvPr id="2" name="Table 1"/>
          <p:cNvGraphicFramePr>
            <a:graphicFrameLocks noGrp="1"/>
          </p:cNvGraphicFramePr>
          <p:nvPr>
            <p:extLst/>
          </p:nvPr>
        </p:nvGraphicFramePr>
        <p:xfrm>
          <a:off x="152400" y="721942"/>
          <a:ext cx="8839199" cy="5907458"/>
        </p:xfrm>
        <a:graphic>
          <a:graphicData uri="http://schemas.openxmlformats.org/drawingml/2006/table">
            <a:tbl>
              <a:tblPr/>
              <a:tblGrid>
                <a:gridCol w="1483907">
                  <a:extLst>
                    <a:ext uri="{9D8B030D-6E8A-4147-A177-3AD203B41FA5}">
                      <a16:colId xmlns:a16="http://schemas.microsoft.com/office/drawing/2014/main" val="20000"/>
                    </a:ext>
                  </a:extLst>
                </a:gridCol>
                <a:gridCol w="1225882">
                  <a:extLst>
                    <a:ext uri="{9D8B030D-6E8A-4147-A177-3AD203B41FA5}">
                      <a16:colId xmlns:a16="http://schemas.microsoft.com/office/drawing/2014/main" val="20001"/>
                    </a:ext>
                  </a:extLst>
                </a:gridCol>
                <a:gridCol w="1225882">
                  <a:extLst>
                    <a:ext uri="{9D8B030D-6E8A-4147-A177-3AD203B41FA5}">
                      <a16:colId xmlns:a16="http://schemas.microsoft.com/office/drawing/2014/main" val="20002"/>
                    </a:ext>
                  </a:extLst>
                </a:gridCol>
                <a:gridCol w="1225882">
                  <a:extLst>
                    <a:ext uri="{9D8B030D-6E8A-4147-A177-3AD203B41FA5}">
                      <a16:colId xmlns:a16="http://schemas.microsoft.com/office/drawing/2014/main" val="20003"/>
                    </a:ext>
                  </a:extLst>
                </a:gridCol>
                <a:gridCol w="1225882">
                  <a:extLst>
                    <a:ext uri="{9D8B030D-6E8A-4147-A177-3AD203B41FA5}">
                      <a16:colId xmlns:a16="http://schemas.microsoft.com/office/drawing/2014/main" val="20004"/>
                    </a:ext>
                  </a:extLst>
                </a:gridCol>
                <a:gridCol w="1080165">
                  <a:extLst>
                    <a:ext uri="{9D8B030D-6E8A-4147-A177-3AD203B41FA5}">
                      <a16:colId xmlns:a16="http://schemas.microsoft.com/office/drawing/2014/main" val="20005"/>
                    </a:ext>
                  </a:extLst>
                </a:gridCol>
                <a:gridCol w="1371599">
                  <a:extLst>
                    <a:ext uri="{9D8B030D-6E8A-4147-A177-3AD203B41FA5}">
                      <a16:colId xmlns:a16="http://schemas.microsoft.com/office/drawing/2014/main" val="20006"/>
                    </a:ext>
                  </a:extLst>
                </a:gridCol>
              </a:tblGrid>
              <a:tr h="1225442">
                <a:tc>
                  <a:txBody>
                    <a:bodyPr/>
                    <a:lstStyle/>
                    <a:p>
                      <a:pPr algn="ctr"/>
                      <a:r>
                        <a:rPr lang="en-US" sz="1800" b="1" dirty="0">
                          <a:effectLst/>
                        </a:rPr>
                        <a:t>Power station</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Operator</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State</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Type</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Units</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Total capacity (MW)</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Expected Commercial Operation</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45490">
                <a:tc>
                  <a:txBody>
                    <a:bodyPr/>
                    <a:lstStyle/>
                    <a:p>
                      <a:r>
                        <a:rPr lang="en-US" sz="1800" u="none" strike="noStrike">
                          <a:solidFill>
                            <a:srgbClr val="0B0080"/>
                          </a:solidFill>
                          <a:effectLst/>
                          <a:hlinkClick r:id="rId2" tooltip="Madras Atomic Power Station"/>
                        </a:rPr>
                        <a:t>Madras</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3" tooltip="Bhavini"/>
                        </a:rPr>
                        <a:t>Bhavini</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4" tooltip="Tamil Nadu"/>
                        </a:rPr>
                        <a:t>Tamil Nadu</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5" tooltip="PFBR"/>
                        </a:rPr>
                        <a:t>PFBR</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500 x 1</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500</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rPr>
                        <a:t>March 2015</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1517761">
                <a:tc>
                  <a:txBody>
                    <a:bodyPr/>
                    <a:lstStyle/>
                    <a:p>
                      <a:r>
                        <a:rPr lang="en-US" sz="1800" u="none" strike="noStrike">
                          <a:solidFill>
                            <a:srgbClr val="0B0080"/>
                          </a:solidFill>
                          <a:effectLst/>
                          <a:hlinkClick r:id="rId6" tooltip="Kakrapar Atomic Power Station"/>
                        </a:rPr>
                        <a:t>Kakrapar Unit 3 and 4</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7" tooltip="Nuclear Power Corporation of India"/>
                        </a:rPr>
                        <a:t>NPCIL</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8" tooltip="Gujarat"/>
                        </a:rPr>
                        <a:t>Gujarat</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9" tooltip="CANDU"/>
                        </a:rPr>
                        <a:t>PHWR</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700 x 2</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1400</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rPr>
                        <a:t>Unit 3: June 2015, Unit 4: December 2015</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517761">
                <a:tc>
                  <a:txBody>
                    <a:bodyPr/>
                    <a:lstStyle/>
                    <a:p>
                      <a:r>
                        <a:rPr lang="en-US" sz="1800" u="none" strike="noStrike">
                          <a:solidFill>
                            <a:srgbClr val="0B0080"/>
                          </a:solidFill>
                          <a:effectLst/>
                          <a:hlinkClick r:id="rId10" tooltip="Rajasthan Atomic Power Station"/>
                        </a:rPr>
                        <a:t>Rajasthan Unit 7 and 8</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7" tooltip="Nuclear Power Corporation of India"/>
                        </a:rPr>
                        <a:t>NPCIL</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11" tooltip="Rajasthan"/>
                        </a:rPr>
                        <a:t>Rajasthan</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9" tooltip="CANDU"/>
                        </a:rPr>
                        <a:t>PHWR</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700 x 2</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1400</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rPr>
                        <a:t>Unit 7: June 2016, Unit 8: December 2016</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45490">
                <a:tc>
                  <a:txBody>
                    <a:bodyPr/>
                    <a:lstStyle/>
                    <a:p>
                      <a:r>
                        <a:rPr lang="en-US" sz="1800" u="none" strike="noStrike">
                          <a:solidFill>
                            <a:srgbClr val="0B0080"/>
                          </a:solidFill>
                          <a:effectLst/>
                          <a:hlinkClick r:id="rId12" tooltip="Kudankulam Nuclear Power Plant"/>
                        </a:rPr>
                        <a:t>Kudankulam Unit 2</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7" tooltip="Nuclear Power Corporation of India"/>
                        </a:rPr>
                        <a:t>NPCIL</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4" tooltip="Tamil Nadu"/>
                        </a:rPr>
                        <a:t>Tamil Nadu</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u="none" strike="noStrike">
                          <a:solidFill>
                            <a:srgbClr val="0B0080"/>
                          </a:solidFill>
                          <a:effectLst/>
                          <a:hlinkClick r:id="rId13" tooltip="VVER"/>
                        </a:rPr>
                        <a:t>VVER-1000</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1000 x 1</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1000</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rPr>
                        <a:t>May 2015</a:t>
                      </a: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55514">
                <a:tc>
                  <a:txBody>
                    <a:bodyPr/>
                    <a:lstStyle/>
                    <a:p>
                      <a:endParaRPr lang="en-US" sz="1800" dirty="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Total</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6</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4300</a:t>
                      </a:r>
                      <a:endParaRPr lang="en-US" sz="1800">
                        <a:effectLst/>
                      </a:endParaRPr>
                    </a:p>
                  </a:txBody>
                  <a:tcPr marL="61999" marR="61999" marT="31000" marB="310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dirty="0"/>
                    </a:p>
                  </a:txBody>
                  <a:tcPr marL="61999" marR="61999" marT="31000" marB="31000">
                    <a:lnL w="9525" cap="flat" cmpd="sng" algn="ctr">
                      <a:solidFill>
                        <a:srgbClr val="AAAAAA"/>
                      </a:solidFill>
                      <a:prstDash val="solid"/>
                      <a:round/>
                      <a:headEnd type="none" w="med" len="med"/>
                      <a:tailEnd type="none" w="med" len="med"/>
                    </a:lnL>
                    <a:lnT w="9525" cap="flat" cmpd="sng" algn="ctr">
                      <a:solidFill>
                        <a:srgbClr val="AAAAAA"/>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3" name="Rectangle 2"/>
          <p:cNvSpPr>
            <a:spLocks noChangeArrowheads="1"/>
          </p:cNvSpPr>
          <p:nvPr/>
        </p:nvSpPr>
        <p:spPr bwMode="auto">
          <a:xfrm>
            <a:off x="17827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Arial" charset="0"/>
                <a:ea typeface="+mn-ea"/>
                <a:cs typeface="Arial" charset="0"/>
              </a:rPr>
            </a:b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4718296"/>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Proposed Projects  </a:t>
            </a:r>
          </a:p>
        </p:txBody>
      </p:sp>
      <p:sp>
        <p:nvSpPr>
          <p:cNvPr id="3" name="Rectangle 2"/>
          <p:cNvSpPr>
            <a:spLocks noChangeArrowheads="1"/>
          </p:cNvSpPr>
          <p:nvPr/>
        </p:nvSpPr>
        <p:spPr bwMode="auto">
          <a:xfrm>
            <a:off x="17827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Arial" charset="0"/>
                <a:ea typeface="+mn-ea"/>
                <a:cs typeface="Arial" charset="0"/>
              </a:rPr>
            </a:b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 name="Table 3"/>
          <p:cNvGraphicFramePr>
            <a:graphicFrameLocks noGrp="1"/>
          </p:cNvGraphicFramePr>
          <p:nvPr>
            <p:extLst/>
          </p:nvPr>
        </p:nvGraphicFramePr>
        <p:xfrm>
          <a:off x="76200" y="707886"/>
          <a:ext cx="8991600" cy="6174556"/>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498600">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tblGrid>
              <a:tr h="825873">
                <a:tc>
                  <a:txBody>
                    <a:bodyPr/>
                    <a:lstStyle/>
                    <a:p>
                      <a:pPr algn="ctr"/>
                      <a:r>
                        <a:rPr lang="en-US" sz="1800" b="1" dirty="0">
                          <a:effectLst/>
                        </a:rPr>
                        <a:t>Power station</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Operator</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State</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Type</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Units</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b="1" dirty="0">
                          <a:effectLst/>
                        </a:rPr>
                        <a:t>Total capacity (MW)</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30014">
                <a:tc>
                  <a:txBody>
                    <a:bodyPr/>
                    <a:lstStyle/>
                    <a:p>
                      <a:r>
                        <a:rPr lang="en-US" sz="1800" b="1" u="none" strike="noStrike" dirty="0">
                          <a:solidFill>
                            <a:srgbClr val="0B0080"/>
                          </a:solidFill>
                          <a:effectLst/>
                          <a:hlinkClick r:id="rId2" tooltip="Gorakhpur Nuclear Power Plant"/>
                        </a:rPr>
                        <a:t>Gorakhpur</a:t>
                      </a:r>
                      <a:endParaRPr lang="en-US" sz="1800" b="1" dirty="0">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3" tooltip="Nuclear Power Corporation of India"/>
                        </a:rPr>
                        <a:t>NPCIL</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4" tooltip="Haryana"/>
                        </a:rPr>
                        <a:t>Haryana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5" tooltip="CANDU"/>
                        </a:rPr>
                        <a:t>PHWR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630 x 4</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2,800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77943">
                <a:tc>
                  <a:txBody>
                    <a:bodyPr/>
                    <a:lstStyle/>
                    <a:p>
                      <a:r>
                        <a:rPr lang="en-US" sz="1800" b="1">
                          <a:effectLst/>
                        </a:rPr>
                        <a:t>Chutka</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3" tooltip="Nuclear Power Corporation of India"/>
                        </a:rPr>
                        <a:t>NPCIL</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6" tooltip="Madhya Pradesh"/>
                        </a:rPr>
                        <a:t>Madhya Pradesh</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5" tooltip="CANDU"/>
                        </a:rPr>
                        <a:t>PHWR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700 x 2</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1400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77943">
                <a:tc>
                  <a:txBody>
                    <a:bodyPr/>
                    <a:lstStyle/>
                    <a:p>
                      <a:r>
                        <a:rPr lang="en-US" sz="1800" b="1" u="none" strike="noStrike">
                          <a:solidFill>
                            <a:srgbClr val="0B0080"/>
                          </a:solidFill>
                          <a:effectLst/>
                          <a:hlinkClick r:id="rId7" tooltip="Banswara"/>
                        </a:rPr>
                        <a:t>Mahi Banswara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3" tooltip="Nuclear Power Corporation of India"/>
                        </a:rPr>
                        <a:t>NPCIL</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8" tooltip="Rajasthan"/>
                        </a:rPr>
                        <a:t>Rajasthan</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5" tooltip="CANDU"/>
                        </a:rPr>
                        <a:t>PHWR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700 x 2</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1400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30014">
                <a:tc>
                  <a:txBody>
                    <a:bodyPr/>
                    <a:lstStyle/>
                    <a:p>
                      <a:r>
                        <a:rPr lang="en-US" sz="1800" b="1" u="none" strike="noStrike">
                          <a:solidFill>
                            <a:srgbClr val="0B0080"/>
                          </a:solidFill>
                          <a:effectLst/>
                          <a:hlinkClick r:id="rId9" tooltip="Kaiga Atomic Power Station"/>
                        </a:rPr>
                        <a:t>Kaiga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3" tooltip="Nuclear Power Corporation of India"/>
                        </a:rPr>
                        <a:t>NPCIL</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0" tooltip="Karnataka"/>
                        </a:rPr>
                        <a:t>Karnataka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5" tooltip="CANDU"/>
                        </a:rPr>
                        <a:t>PHWR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700 x 2</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1400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30014">
                <a:tc>
                  <a:txBody>
                    <a:bodyPr/>
                    <a:lstStyle/>
                    <a:p>
                      <a:r>
                        <a:rPr lang="en-US" sz="1800" b="1" u="none" strike="noStrike">
                          <a:solidFill>
                            <a:srgbClr val="0B0080"/>
                          </a:solidFill>
                          <a:effectLst/>
                          <a:hlinkClick r:id="rId11" tooltip="Madras Atomic Power Station"/>
                        </a:rPr>
                        <a:t>Madras</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3" tooltip="Nuclear Power Corporation of India"/>
                        </a:rPr>
                        <a:t>NPCIL</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2" tooltip="Tamil Nadu"/>
                        </a:rPr>
                        <a:t>Tamil Nadu</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3" tooltip="Fast breeder reactor"/>
                        </a:rPr>
                        <a:t>FBR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500 x 2</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1000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77943">
                <a:tc>
                  <a:txBody>
                    <a:bodyPr/>
                    <a:lstStyle/>
                    <a:p>
                      <a:r>
                        <a:rPr lang="en-US" sz="1800" b="1" dirty="0">
                          <a:effectLst/>
                        </a:rPr>
                        <a:t>Site to be decided</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dirty="0">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dirty="0">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dirty="0">
                          <a:solidFill>
                            <a:srgbClr val="0B0080"/>
                          </a:solidFill>
                          <a:effectLst/>
                          <a:hlinkClick r:id="rId14" tooltip="AHWR"/>
                        </a:rPr>
                        <a:t>AHWR</a:t>
                      </a:r>
                      <a:endParaRPr lang="en-US" sz="1800" b="1" dirty="0">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300 x 1</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300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30014">
                <a:tc>
                  <a:txBody>
                    <a:bodyPr/>
                    <a:lstStyle/>
                    <a:p>
                      <a:r>
                        <a:rPr lang="en-US" sz="1800" b="1" u="none" strike="noStrike">
                          <a:solidFill>
                            <a:srgbClr val="0B0080"/>
                          </a:solidFill>
                          <a:effectLst/>
                          <a:hlinkClick r:id="rId15" tooltip="Kudankulam Nuclear Power Plant"/>
                        </a:rPr>
                        <a:t>Kudankulam</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2" tooltip="Tamil Nadu"/>
                        </a:rPr>
                        <a:t>Tamil Nadu</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6" tooltip="VVER"/>
                        </a:rPr>
                        <a:t>VVER-1000</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1000 x 2</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2000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577943">
                <a:tc>
                  <a:txBody>
                    <a:bodyPr/>
                    <a:lstStyle/>
                    <a:p>
                      <a:r>
                        <a:rPr lang="en-US" sz="1800" b="1" u="none" strike="noStrike">
                          <a:solidFill>
                            <a:srgbClr val="0B0080"/>
                          </a:solidFill>
                          <a:effectLst/>
                          <a:hlinkClick r:id="rId17" tooltip="Jaitapur Nuclear Power Project"/>
                        </a:rPr>
                        <a:t>Jaitapur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8" tooltip="Maharashtra"/>
                        </a:rPr>
                        <a:t>Maharashtra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19" tooltip="European Pressurized Reactor"/>
                        </a:rPr>
                        <a:t>EPR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1650 x 6</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9900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577943">
                <a:tc>
                  <a:txBody>
                    <a:bodyPr/>
                    <a:lstStyle/>
                    <a:p>
                      <a:r>
                        <a:rPr lang="en-US" sz="1800" b="1" u="none" strike="noStrike">
                          <a:solidFill>
                            <a:srgbClr val="0B0080"/>
                          </a:solidFill>
                          <a:effectLst/>
                          <a:hlinkClick r:id="rId20" tooltip="Pusapatirega"/>
                        </a:rPr>
                        <a:t>Kovvada</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21" tooltip="Andhra Pradesh"/>
                        </a:rPr>
                        <a:t>Andhra Pradesh</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22" tooltip="ESBWR"/>
                        </a:rPr>
                        <a:t>ESBWR</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1594 x 6</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9564</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577943">
                <a:tc>
                  <a:txBody>
                    <a:bodyPr/>
                    <a:lstStyle/>
                    <a:p>
                      <a:r>
                        <a:rPr lang="en-US" sz="1800" b="1" u="none" strike="noStrike">
                          <a:solidFill>
                            <a:srgbClr val="0B0080"/>
                          </a:solidFill>
                          <a:effectLst/>
                          <a:hlinkClick r:id="rId23" tooltip="Alang"/>
                        </a:rPr>
                        <a:t>Mithi Virdi (Viradi)</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24" tooltip="Gujarat"/>
                        </a:rPr>
                        <a:t>Gujarat</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u="none" strike="noStrike">
                          <a:solidFill>
                            <a:srgbClr val="0B0080"/>
                          </a:solidFill>
                          <a:effectLst/>
                          <a:hlinkClick r:id="rId25" tooltip="AP1000"/>
                        </a:rPr>
                        <a:t>AP1000</a:t>
                      </a:r>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1100 x 6</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6600</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330014">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dirty="0">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1800" b="1">
                        <a:effectLst/>
                      </a:endParaRP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Total</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effectLst/>
                        </a:rPr>
                        <a:t>33</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effectLst/>
                        </a:rPr>
                        <a:t>33564</a:t>
                      </a:r>
                    </a:p>
                  </a:txBody>
                  <a:tcPr marL="65594" marR="65594" marT="32797" marB="3279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88346853"/>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685800"/>
          </a:xfrm>
        </p:spPr>
        <p:style>
          <a:lnRef idx="1">
            <a:schemeClr val="accent6"/>
          </a:lnRef>
          <a:fillRef idx="3">
            <a:schemeClr val="accent6"/>
          </a:fillRef>
          <a:effectRef idx="2">
            <a:schemeClr val="accent6"/>
          </a:effectRef>
          <a:fontRef idx="minor">
            <a:schemeClr val="lt1"/>
          </a:fontRef>
        </p:style>
        <p:txBody>
          <a:bodyPr>
            <a:noAutofit/>
          </a:bodyPr>
          <a:lstStyle/>
          <a:p>
            <a:pPr eaLnBrk="1" hangingPunct="1"/>
            <a:r>
              <a:rPr lang="en-US" sz="4000" b="1" dirty="0">
                <a:latin typeface="+mj-lt"/>
              </a:rPr>
              <a:t>NUCLEAR ENERGY</a:t>
            </a:r>
            <a:endParaRPr lang="en-US" sz="4000" dirty="0">
              <a:latin typeface="+mj-lt"/>
            </a:endParaRPr>
          </a:p>
        </p:txBody>
      </p:sp>
      <p:sp>
        <p:nvSpPr>
          <p:cNvPr id="19459" name="Rectangle 3"/>
          <p:cNvSpPr>
            <a:spLocks noGrp="1" noChangeArrowheads="1"/>
          </p:cNvSpPr>
          <p:nvPr>
            <p:ph type="body" idx="1"/>
          </p:nvPr>
        </p:nvSpPr>
        <p:spPr>
          <a:xfrm>
            <a:off x="457200" y="990600"/>
            <a:ext cx="8229600" cy="5562600"/>
          </a:xfrm>
          <a:solidFill>
            <a:schemeClr val="accent1">
              <a:lumMod val="20000"/>
              <a:lumOff val="80000"/>
            </a:schemeClr>
          </a:solidFill>
        </p:spPr>
        <p:txBody>
          <a:bodyPr>
            <a:normAutofit/>
          </a:bodyPr>
          <a:lstStyle/>
          <a:p>
            <a:pPr marL="457200" indent="-457200" algn="just" eaLnBrk="1" hangingPunct="1">
              <a:spcBef>
                <a:spcPts val="1200"/>
              </a:spcBef>
              <a:buFont typeface="Wingdings" pitchFamily="2" charset="2"/>
              <a:buChar char="Ø"/>
            </a:pPr>
            <a:r>
              <a:rPr lang="en-US" sz="3600" dirty="0"/>
              <a:t>Synonymous with atomic energy</a:t>
            </a:r>
          </a:p>
          <a:p>
            <a:pPr marL="457200" indent="-457200" algn="just">
              <a:spcBef>
                <a:spcPts val="1200"/>
              </a:spcBef>
              <a:buFont typeface="Wingdings" pitchFamily="2" charset="2"/>
              <a:buChar char="Ø"/>
            </a:pPr>
            <a:r>
              <a:rPr lang="en-US" sz="3600" dirty="0"/>
              <a:t>The nucleus of an atom is the source of nuclear energy.</a:t>
            </a:r>
          </a:p>
          <a:p>
            <a:pPr marL="457200" indent="-457200" algn="just">
              <a:spcBef>
                <a:spcPts val="1200"/>
              </a:spcBef>
              <a:buFont typeface="Wingdings" pitchFamily="2" charset="2"/>
              <a:buChar char="Ø"/>
            </a:pPr>
            <a:r>
              <a:rPr lang="en-US" sz="3600" dirty="0"/>
              <a:t>When the nucleus splits (fission), nuclear energy is released in the form of heat energy and light energy.</a:t>
            </a:r>
          </a:p>
          <a:p>
            <a:pPr marL="457200" indent="-457200" algn="just">
              <a:spcBef>
                <a:spcPts val="1200"/>
              </a:spcBef>
              <a:buFont typeface="Wingdings" pitchFamily="2" charset="2"/>
              <a:buChar char="Ø"/>
            </a:pPr>
            <a:r>
              <a:rPr lang="en-US" sz="3600" dirty="0"/>
              <a:t>Nuclear energy is also released when nuclei collide at high speeds and join (fuse).</a:t>
            </a:r>
          </a:p>
        </p:txBody>
      </p:sp>
    </p:spTree>
    <p:extLst>
      <p:ext uri="{BB962C8B-B14F-4D97-AF65-F5344CB8AC3E}">
        <p14:creationId xmlns:p14="http://schemas.microsoft.com/office/powerpoint/2010/main" val="2226907679"/>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8" name="Picture 8" descr="indianuke_naroraatmcpwrst1+"/>
          <p:cNvPicPr>
            <a:picLocks noChangeAspect="1" noChangeArrowheads="1"/>
          </p:cNvPicPr>
          <p:nvPr/>
        </p:nvPicPr>
        <p:blipFill>
          <a:blip r:embed="rId2"/>
          <a:srcRect/>
          <a:stretch>
            <a:fillRect/>
          </a:stretch>
        </p:blipFill>
        <p:spPr bwMode="auto">
          <a:xfrm>
            <a:off x="0" y="1323439"/>
            <a:ext cx="9144000" cy="5534561"/>
          </a:xfrm>
          <a:prstGeom prst="rect">
            <a:avLst/>
          </a:prstGeom>
          <a:noFill/>
          <a:ln w="9525">
            <a:noFill/>
            <a:miter lim="800000"/>
            <a:headEnd/>
            <a:tailEnd/>
          </a:ln>
        </p:spPr>
      </p:pic>
      <p:sp>
        <p:nvSpPr>
          <p:cNvPr id="6" name="Rectangle 2"/>
          <p:cNvSpPr txBox="1">
            <a:spLocks noChangeArrowheads="1"/>
          </p:cNvSpPr>
          <p:nvPr/>
        </p:nvSpPr>
        <p:spPr>
          <a:xfrm>
            <a:off x="0" y="0"/>
            <a:ext cx="9144000" cy="1323439"/>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NARORA ATOMIC POWER STATION, </a:t>
            </a:r>
            <a:b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b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UNITS 1 &amp; 2, 220 MW EACH</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28633672"/>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18" descr="indianuke_rajasthanatmcpwrS"/>
          <p:cNvPicPr>
            <a:picLocks noChangeAspect="1" noChangeArrowheads="1"/>
          </p:cNvPicPr>
          <p:nvPr/>
        </p:nvPicPr>
        <p:blipFill>
          <a:blip r:embed="rId2"/>
          <a:srcRect/>
          <a:stretch>
            <a:fillRect/>
          </a:stretch>
        </p:blipFill>
        <p:spPr bwMode="auto">
          <a:xfrm>
            <a:off x="0" y="1323440"/>
            <a:ext cx="9144000" cy="5534560"/>
          </a:xfrm>
          <a:prstGeom prst="rect">
            <a:avLst/>
          </a:prstGeom>
          <a:noFill/>
          <a:ln w="9525">
            <a:noFill/>
            <a:miter lim="800000"/>
            <a:headEnd/>
            <a:tailEnd/>
          </a:ln>
        </p:spPr>
      </p:pic>
      <p:sp>
        <p:nvSpPr>
          <p:cNvPr id="5" name="Rectangle 2"/>
          <p:cNvSpPr txBox="1">
            <a:spLocks noChangeArrowheads="1"/>
          </p:cNvSpPr>
          <p:nvPr/>
        </p:nvSpPr>
        <p:spPr>
          <a:xfrm>
            <a:off x="0" y="0"/>
            <a:ext cx="9144000" cy="1323439"/>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RAJASTHAN ATOMIC POWER STATION, </a:t>
            </a:r>
            <a:b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b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UNITS 3 &amp; 4, 220 MW EACH</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22770308"/>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sp>
        <p:nvSpPr>
          <p:cNvPr id="2" name="TextBox 1"/>
          <p:cNvSpPr txBox="1"/>
          <p:nvPr/>
        </p:nvSpPr>
        <p:spPr>
          <a:xfrm>
            <a:off x="2411760" y="894692"/>
            <a:ext cx="4176464"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Example 1</a:t>
            </a:r>
          </a:p>
        </p:txBody>
      </p:sp>
      <p:sp>
        <p:nvSpPr>
          <p:cNvPr id="3" name="TextBox 2"/>
          <p:cNvSpPr txBox="1"/>
          <p:nvPr/>
        </p:nvSpPr>
        <p:spPr>
          <a:xfrm>
            <a:off x="1403648" y="1844824"/>
            <a:ext cx="6624736" cy="2031325"/>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 thermal power plant of 2000 MW capacity is using coal having a heating value of 28.65 MJ/kg. Determine the amount of the coal in </a:t>
            </a:r>
            <a:r>
              <a:rPr lang="en-US" dirty="0" err="1">
                <a:solidFill>
                  <a:schemeClr val="bg1"/>
                </a:solidFill>
                <a:latin typeface="Times New Roman" panose="02020603050405020304" pitchFamily="18" charset="0"/>
                <a:cs typeface="Times New Roman" panose="02020603050405020304" pitchFamily="18" charset="0"/>
              </a:rPr>
              <a:t>tonnes</a:t>
            </a:r>
            <a:r>
              <a:rPr lang="en-US" dirty="0">
                <a:solidFill>
                  <a:schemeClr val="bg1"/>
                </a:solidFill>
                <a:latin typeface="Times New Roman" panose="02020603050405020304" pitchFamily="18" charset="0"/>
                <a:cs typeface="Times New Roman" panose="02020603050405020304" pitchFamily="18" charset="0"/>
              </a:rPr>
              <a:t> being used by this plant on an annual basis assuming that the plant runs for  325 days in a year and overall conversion efficiency of the plant is 34.56%.</a:t>
            </a:r>
          </a:p>
          <a:p>
            <a:pPr algn="just"/>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4" name="TextBox 3"/>
          <p:cNvSpPr txBox="1"/>
          <p:nvPr/>
        </p:nvSpPr>
        <p:spPr>
          <a:xfrm>
            <a:off x="1447891" y="3883535"/>
            <a:ext cx="6552728" cy="1754326"/>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If the above plant is polluting the environment and a decision is taken to replace it with an atomic power plant of the same capacity. Determine the mass of U235 fuel rods required annually to run this plant. U235 fuel rods comprise of 95.55% of U238. This plant may be assumed to run for 325 days in a year with an thermal energy conversion into electricity to be 45.54%.</a:t>
            </a:r>
            <a:endParaRPr lang="en-US" dirty="0">
              <a:solidFill>
                <a:schemeClr val="bg1"/>
              </a:solidFill>
            </a:endParaRPr>
          </a:p>
        </p:txBody>
      </p:sp>
    </p:spTree>
    <p:extLst>
      <p:ext uri="{BB962C8B-B14F-4D97-AF65-F5344CB8AC3E}">
        <p14:creationId xmlns:p14="http://schemas.microsoft.com/office/powerpoint/2010/main" val="499406525"/>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3864" y="2996952"/>
            <a:ext cx="9144000" cy="101566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defRPr/>
            </a:pPr>
            <a:r>
              <a:rPr lang="en-US" sz="6000" b="1" dirty="0">
                <a:solidFill>
                  <a:schemeClr val="bg2"/>
                </a:solidFill>
                <a:latin typeface="+mj-lt"/>
                <a:cs typeface="Times New Roman" pitchFamily="18" charset="0"/>
              </a:rPr>
              <a:t> </a:t>
            </a:r>
            <a:r>
              <a:rPr lang="en-US" sz="6000" b="1" dirty="0">
                <a:solidFill>
                  <a:schemeClr val="bg2"/>
                </a:solidFill>
              </a:rPr>
              <a:t>SOLAR ENERGY</a:t>
            </a:r>
          </a:p>
        </p:txBody>
      </p:sp>
    </p:spTree>
    <p:extLst>
      <p:ext uri="{BB962C8B-B14F-4D97-AF65-F5344CB8AC3E}">
        <p14:creationId xmlns:p14="http://schemas.microsoft.com/office/powerpoint/2010/main" val="2652022621"/>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685800"/>
          </a:xfrm>
        </p:spPr>
        <p:style>
          <a:lnRef idx="1">
            <a:schemeClr val="accent6"/>
          </a:lnRef>
          <a:fillRef idx="3">
            <a:schemeClr val="accent6"/>
          </a:fillRef>
          <a:effectRef idx="2">
            <a:schemeClr val="accent6"/>
          </a:effectRef>
          <a:fontRef idx="minor">
            <a:schemeClr val="lt1"/>
          </a:fontRef>
        </p:style>
        <p:txBody>
          <a:bodyPr>
            <a:noAutofit/>
          </a:bodyPr>
          <a:lstStyle/>
          <a:p>
            <a:pPr eaLnBrk="1" hangingPunct="1"/>
            <a:r>
              <a:rPr lang="en-US" sz="4000" b="1" dirty="0">
                <a:latin typeface="+mj-lt"/>
              </a:rPr>
              <a:t>SUN</a:t>
            </a:r>
            <a:endParaRPr lang="en-US" sz="4000" dirty="0">
              <a:latin typeface="+mj-lt"/>
            </a:endParaRPr>
          </a:p>
        </p:txBody>
      </p:sp>
      <p:pic>
        <p:nvPicPr>
          <p:cNvPr id="4" name="Picture 8"/>
          <p:cNvPicPr>
            <a:picLocks noChangeAspect="1" noChangeArrowheads="1"/>
          </p:cNvPicPr>
          <p:nvPr/>
        </p:nvPicPr>
        <p:blipFill>
          <a:blip r:embed="rId3" cstate="print"/>
          <a:srcRect l="3478" t="12754" r="1739"/>
          <a:stretch>
            <a:fillRect/>
          </a:stretch>
        </p:blipFill>
        <p:spPr bwMode="auto">
          <a:xfrm>
            <a:off x="419100" y="838200"/>
            <a:ext cx="8305800" cy="5734050"/>
          </a:xfrm>
          <a:prstGeom prst="rect">
            <a:avLst/>
          </a:prstGeom>
          <a:noFill/>
          <a:ln w="9525">
            <a:noFill/>
            <a:miter lim="800000"/>
            <a:headEnd/>
            <a:tailEnd/>
          </a:ln>
        </p:spPr>
      </p:pic>
      <p:sp>
        <p:nvSpPr>
          <p:cNvPr id="6" name="Text Box 11"/>
          <p:cNvSpPr txBox="1">
            <a:spLocks noChangeArrowheads="1"/>
          </p:cNvSpPr>
          <p:nvPr/>
        </p:nvSpPr>
        <p:spPr bwMode="auto">
          <a:xfrm>
            <a:off x="0" y="6324600"/>
            <a:ext cx="9191625" cy="396875"/>
          </a:xfrm>
          <a:prstGeom prst="rect">
            <a:avLst/>
          </a:prstGeom>
          <a:noFill/>
          <a:ln w="9525">
            <a:noFill/>
            <a:miter lim="800000"/>
            <a:headEnd/>
            <a:tailEnd/>
          </a:ln>
        </p:spPr>
        <p:txBody>
          <a:bodyPr wrap="none">
            <a:spAutoFit/>
          </a:bodyPr>
          <a:lstStyle/>
          <a:p>
            <a:pPr algn="ctr"/>
            <a:r>
              <a:rPr lang="en-US" sz="2000" dirty="0">
                <a:solidFill>
                  <a:srgbClr val="CD0526"/>
                </a:solidFill>
              </a:rPr>
              <a:t>Energy received from the sun in 30 days exceeds total energy available in fossil fuels</a:t>
            </a:r>
          </a:p>
        </p:txBody>
      </p:sp>
    </p:spTree>
    <p:extLst>
      <p:ext uri="{BB962C8B-B14F-4D97-AF65-F5344CB8AC3E}">
        <p14:creationId xmlns:p14="http://schemas.microsoft.com/office/powerpoint/2010/main" val="2610823211"/>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8"/>
          <p:cNvSpPr>
            <a:spLocks noChangeArrowheads="1"/>
          </p:cNvSpPr>
          <p:nvPr/>
        </p:nvSpPr>
        <p:spPr bwMode="auto">
          <a:xfrm>
            <a:off x="0" y="838200"/>
            <a:ext cx="9118600" cy="461963"/>
          </a:xfrm>
          <a:prstGeom prst="rect">
            <a:avLst/>
          </a:prstGeom>
          <a:noFill/>
          <a:ln w="12700">
            <a:noFill/>
            <a:miter lim="800000"/>
            <a:headEnd type="none" w="sm" len="sm"/>
            <a:tailEnd type="none" w="sm" len="sm"/>
          </a:ln>
        </p:spPr>
        <p:txBody>
          <a:bodyPr>
            <a:spAutoFit/>
          </a:bodyPr>
          <a:lstStyle/>
          <a:p>
            <a:pPr algn="ctr" eaLnBrk="1" hangingPunct="1"/>
            <a:r>
              <a:rPr lang="en-US" sz="2400" i="1" dirty="0">
                <a:latin typeface="Arial" charset="0"/>
                <a:cs typeface="Arial" charset="0"/>
              </a:rPr>
              <a:t>Sun is the only source of all renewable energy</a:t>
            </a:r>
          </a:p>
        </p:txBody>
      </p:sp>
      <p:pic>
        <p:nvPicPr>
          <p:cNvPr id="17412" name="Picture 5" descr="Picture1.jpg"/>
          <p:cNvPicPr>
            <a:picLocks noChangeAspect="1"/>
          </p:cNvPicPr>
          <p:nvPr/>
        </p:nvPicPr>
        <p:blipFill>
          <a:blip r:embed="rId3" cstate="print"/>
          <a:srcRect/>
          <a:stretch>
            <a:fillRect/>
          </a:stretch>
        </p:blipFill>
        <p:spPr bwMode="auto">
          <a:xfrm>
            <a:off x="609600" y="1235075"/>
            <a:ext cx="8229600" cy="5622925"/>
          </a:xfrm>
          <a:prstGeom prst="rect">
            <a:avLst/>
          </a:prstGeom>
          <a:noFill/>
          <a:ln w="9525">
            <a:noFill/>
            <a:miter lim="800000"/>
            <a:headEnd/>
            <a:tailEnd/>
          </a:ln>
        </p:spPr>
      </p:pic>
      <p:sp>
        <p:nvSpPr>
          <p:cNvPr id="5" name="Rectangle 2"/>
          <p:cNvSpPr txBox="1">
            <a:spLocks noChangeArrowheads="1"/>
          </p:cNvSpPr>
          <p:nvPr/>
        </p:nvSpPr>
        <p:spPr>
          <a:xfrm>
            <a:off x="0" y="0"/>
            <a:ext cx="9144000" cy="6858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algn="ctr">
              <a:defRPr/>
            </a:pPr>
            <a:r>
              <a:rPr lang="en-US" sz="4000" b="1" dirty="0">
                <a:solidFill>
                  <a:schemeClr val="bg1"/>
                </a:solidFill>
                <a:latin typeface="+mj-lt"/>
                <a:cs typeface="Times New Roman" pitchFamily="18" charset="0"/>
              </a:rPr>
              <a:t>SOLAR ENERGY </a:t>
            </a:r>
            <a:endParaRPr lang="en-US" sz="4000" b="1" dirty="0">
              <a:solidFill>
                <a:schemeClr val="bg1"/>
              </a:solidFill>
              <a:latin typeface="+mj-lt"/>
            </a:endParaRPr>
          </a:p>
        </p:txBody>
      </p:sp>
    </p:spTree>
    <p:extLst>
      <p:ext uri="{BB962C8B-B14F-4D97-AF65-F5344CB8AC3E}">
        <p14:creationId xmlns:p14="http://schemas.microsoft.com/office/powerpoint/2010/main" val="421686648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57200" y="1142998"/>
            <a:ext cx="8229600" cy="5029200"/>
          </a:xfrm>
          <a:prstGeom prst="rect">
            <a:avLst/>
          </a:prstGeom>
          <a:noFill/>
          <a:ln w="9525">
            <a:noFill/>
            <a:miter lim="800000"/>
            <a:headEnd/>
            <a:tailEnd/>
          </a:ln>
        </p:spPr>
        <p:txBody>
          <a:bodyPr wrap="square">
            <a:spAutoFit/>
          </a:bodyPr>
          <a:lstStyle/>
          <a:p>
            <a:pPr marL="357188" indent="-357188" algn="just" eaLnBrk="1" hangingPunct="1">
              <a:buClr>
                <a:schemeClr val="tx1"/>
              </a:buClr>
              <a:buFont typeface="Wingdings" pitchFamily="2" charset="2"/>
              <a:buChar char="Ø"/>
            </a:pPr>
            <a:r>
              <a:rPr lang="en-US" sz="2400" b="0" dirty="0">
                <a:cs typeface="Times New Roman" pitchFamily="18" charset="0"/>
              </a:rPr>
              <a:t>Energy from the sun </a:t>
            </a:r>
            <a:r>
              <a:rPr lang="en-US" sz="2400" b="0" i="1" u="sng" dirty="0">
                <a:cs typeface="Times New Roman" pitchFamily="18" charset="0"/>
              </a:rPr>
              <a:t>reaches earth</a:t>
            </a:r>
            <a:r>
              <a:rPr lang="en-US" sz="2400" b="0" dirty="0">
                <a:cs typeface="Times New Roman" pitchFamily="18" charset="0"/>
              </a:rPr>
              <a:t>’s surface in the form of solar </a:t>
            </a:r>
            <a:r>
              <a:rPr lang="en-US" sz="2400" b="0" i="1" u="sng" dirty="0">
                <a:cs typeface="Times New Roman" pitchFamily="18" charset="0"/>
              </a:rPr>
              <a:t>radiation</a:t>
            </a:r>
            <a:r>
              <a:rPr lang="en-US" sz="2400" b="0" dirty="0">
                <a:cs typeface="Times New Roman" pitchFamily="18" charset="0"/>
              </a:rPr>
              <a:t>. </a:t>
            </a:r>
          </a:p>
          <a:p>
            <a:pPr marL="357188" indent="-357188" algn="just" eaLnBrk="1" hangingPunct="1">
              <a:buClr>
                <a:schemeClr val="tx1"/>
              </a:buClr>
              <a:buFont typeface="Wingdings" pitchFamily="2" charset="2"/>
              <a:buChar char="Ø"/>
            </a:pPr>
            <a:r>
              <a:rPr lang="en-US" sz="2400" b="0" dirty="0">
                <a:cs typeface="Times New Roman" pitchFamily="18" charset="0"/>
              </a:rPr>
              <a:t>The Sun is a sphere of </a:t>
            </a:r>
            <a:r>
              <a:rPr lang="en-US" sz="2400" b="0" i="1" u="sng" dirty="0">
                <a:cs typeface="Times New Roman" pitchFamily="18" charset="0"/>
              </a:rPr>
              <a:t>intensely hot gaseous matter</a:t>
            </a:r>
            <a:r>
              <a:rPr lang="en-US" sz="2400" b="0" dirty="0">
                <a:cs typeface="Times New Roman" pitchFamily="18" charset="0"/>
              </a:rPr>
              <a:t>, continuously generating heat by thermo-nuclear fusion reactions, which convert hydrogen atoms to helium atoms. </a:t>
            </a:r>
          </a:p>
          <a:p>
            <a:pPr marL="357188" indent="-357188" algn="just" eaLnBrk="1" hangingPunct="1">
              <a:buClr>
                <a:schemeClr val="tx1"/>
              </a:buClr>
              <a:buFont typeface="Wingdings" pitchFamily="2" charset="2"/>
              <a:buChar char="Ø"/>
            </a:pPr>
            <a:r>
              <a:rPr lang="en-US" sz="2400" b="0" dirty="0">
                <a:cs typeface="Times New Roman" pitchFamily="18" charset="0"/>
              </a:rPr>
              <a:t>This energy </a:t>
            </a:r>
            <a:r>
              <a:rPr lang="en-US" sz="2400" b="0" i="1" dirty="0">
                <a:cs typeface="Times New Roman" pitchFamily="18" charset="0"/>
              </a:rPr>
              <a:t>radiated</a:t>
            </a:r>
            <a:r>
              <a:rPr lang="en-US" sz="2400" b="0" dirty="0">
                <a:cs typeface="Times New Roman" pitchFamily="18" charset="0"/>
              </a:rPr>
              <a:t> from the sun </a:t>
            </a:r>
            <a:r>
              <a:rPr lang="en-US" sz="2400" b="0" i="1" u="sng" dirty="0">
                <a:cs typeface="Times New Roman" pitchFamily="18" charset="0"/>
              </a:rPr>
              <a:t>in all directions</a:t>
            </a:r>
            <a:r>
              <a:rPr lang="en-US" sz="2400" b="0" dirty="0">
                <a:cs typeface="Times New Roman" pitchFamily="18" charset="0"/>
              </a:rPr>
              <a:t> and a very </a:t>
            </a:r>
            <a:r>
              <a:rPr lang="en-US" sz="2400" b="0" i="1" u="sng" dirty="0">
                <a:cs typeface="Times New Roman" pitchFamily="18" charset="0"/>
              </a:rPr>
              <a:t>small fraction</a:t>
            </a:r>
            <a:r>
              <a:rPr lang="en-US" sz="2400" b="0" dirty="0">
                <a:cs typeface="Times New Roman" pitchFamily="18" charset="0"/>
              </a:rPr>
              <a:t> of its </a:t>
            </a:r>
            <a:r>
              <a:rPr lang="en-US" sz="2400" b="0" i="1" u="sng" dirty="0">
                <a:cs typeface="Times New Roman" pitchFamily="18" charset="0"/>
              </a:rPr>
              <a:t>reaches the earth</a:t>
            </a:r>
            <a:r>
              <a:rPr lang="en-US" sz="2400" b="0" dirty="0">
                <a:cs typeface="Times New Roman" pitchFamily="18" charset="0"/>
              </a:rPr>
              <a:t>. </a:t>
            </a:r>
          </a:p>
          <a:p>
            <a:pPr marL="357188" indent="-357188" algn="just" eaLnBrk="1" hangingPunct="1">
              <a:buClr>
                <a:schemeClr val="tx1"/>
              </a:buClr>
              <a:buFont typeface="Wingdings" pitchFamily="2" charset="2"/>
              <a:buChar char="Ø"/>
            </a:pPr>
            <a:r>
              <a:rPr lang="en-US" sz="2400" b="0" dirty="0">
                <a:cs typeface="Times New Roman" pitchFamily="18" charset="0"/>
              </a:rPr>
              <a:t>The </a:t>
            </a:r>
            <a:r>
              <a:rPr lang="en-US" sz="2400" b="0" i="1" u="sng" dirty="0">
                <a:cs typeface="Times New Roman" pitchFamily="18" charset="0"/>
              </a:rPr>
              <a:t>maximum intensity</a:t>
            </a:r>
            <a:r>
              <a:rPr lang="en-US" sz="2400" b="0" dirty="0">
                <a:cs typeface="Times New Roman" pitchFamily="18" charset="0"/>
              </a:rPr>
              <a:t> of solar radiation </a:t>
            </a:r>
            <a:r>
              <a:rPr lang="en-US" sz="2400" b="0" i="1" u="sng" dirty="0">
                <a:cs typeface="Times New Roman" pitchFamily="18" charset="0"/>
              </a:rPr>
              <a:t>known as </a:t>
            </a:r>
            <a:r>
              <a:rPr lang="en-US" sz="2400" i="1" u="sng" dirty="0">
                <a:cs typeface="Times New Roman" pitchFamily="18" charset="0"/>
              </a:rPr>
              <a:t>solar constant</a:t>
            </a:r>
            <a:r>
              <a:rPr lang="en-US" sz="2400" b="0" dirty="0">
                <a:cs typeface="Times New Roman" pitchFamily="18" charset="0"/>
              </a:rPr>
              <a:t> which is </a:t>
            </a:r>
            <a:r>
              <a:rPr lang="en-US" sz="2400" b="0" i="1" u="sng" dirty="0">
                <a:cs typeface="Times New Roman" pitchFamily="18" charset="0"/>
              </a:rPr>
              <a:t>defined as</a:t>
            </a:r>
            <a:r>
              <a:rPr lang="en-US" sz="2400" b="0" dirty="0">
                <a:cs typeface="Times New Roman" pitchFamily="18" charset="0"/>
              </a:rPr>
              <a:t> the total energy received from the sun, per unit time on a surface of unit area kept perpendicular to the radiation, in space, just outside the earth’s atmosphere when the earth is at its mean distance from the sun. The value of solar constant is 1366 W/m</a:t>
            </a:r>
            <a:r>
              <a:rPr lang="en-US" sz="2400" b="0" baseline="30000" dirty="0">
                <a:cs typeface="Times New Roman" pitchFamily="18" charset="0"/>
              </a:rPr>
              <a:t>2</a:t>
            </a:r>
            <a:r>
              <a:rPr lang="en-US" sz="2400" b="0" dirty="0">
                <a:cs typeface="Times New Roman" pitchFamily="18" charset="0"/>
              </a:rPr>
              <a:t>. </a:t>
            </a:r>
            <a:endParaRPr lang="en-IN" sz="2400" b="0" dirty="0">
              <a:cs typeface="Times New Roman" pitchFamily="18" charset="0"/>
            </a:endParaRPr>
          </a:p>
        </p:txBody>
      </p:sp>
      <p:sp>
        <p:nvSpPr>
          <p:cNvPr id="3" name="Rectangle 2"/>
          <p:cNvSpPr txBox="1">
            <a:spLocks noChangeArrowheads="1"/>
          </p:cNvSpPr>
          <p:nvPr/>
        </p:nvSpPr>
        <p:spPr>
          <a:xfrm>
            <a:off x="0" y="0"/>
            <a:ext cx="9144000" cy="6858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algn="ctr">
              <a:defRPr/>
            </a:pPr>
            <a:r>
              <a:rPr lang="en-US" sz="4000" b="1" dirty="0">
                <a:solidFill>
                  <a:schemeClr val="bg1"/>
                </a:solidFill>
                <a:latin typeface="+mj-lt"/>
                <a:cs typeface="Times New Roman" pitchFamily="18" charset="0"/>
              </a:rPr>
              <a:t>SOLAR RADIATION</a:t>
            </a:r>
            <a:endParaRPr lang="en-US" sz="4000" b="1" dirty="0">
              <a:solidFill>
                <a:schemeClr val="bg1"/>
              </a:solidFill>
              <a:latin typeface="+mj-lt"/>
            </a:endParaRPr>
          </a:p>
        </p:txBody>
      </p:sp>
    </p:spTree>
    <p:extLst>
      <p:ext uri="{BB962C8B-B14F-4D97-AF65-F5344CB8AC3E}">
        <p14:creationId xmlns:p14="http://schemas.microsoft.com/office/powerpoint/2010/main" val="33559394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MspectrumTopWaveFixed"/>
          <p:cNvPicPr>
            <a:picLocks noChangeAspect="1" noChangeArrowheads="1"/>
          </p:cNvPicPr>
          <p:nvPr/>
        </p:nvPicPr>
        <p:blipFill>
          <a:blip r:embed="rId3" cstate="print"/>
          <a:srcRect/>
          <a:stretch>
            <a:fillRect/>
          </a:stretch>
        </p:blipFill>
        <p:spPr bwMode="auto">
          <a:xfrm>
            <a:off x="0" y="1371600"/>
            <a:ext cx="9144000" cy="5486400"/>
          </a:xfrm>
          <a:prstGeom prst="rect">
            <a:avLst/>
          </a:prstGeom>
          <a:noFill/>
          <a:ln w="9525">
            <a:noFill/>
            <a:miter lim="800000"/>
            <a:headEnd/>
            <a:tailEnd/>
          </a:ln>
        </p:spPr>
      </p:pic>
      <p:sp>
        <p:nvSpPr>
          <p:cNvPr id="18435" name="Rectangle 3"/>
          <p:cNvSpPr>
            <a:spLocks noGrp="1" noChangeArrowheads="1"/>
          </p:cNvSpPr>
          <p:nvPr>
            <p:ph type="body" idx="1"/>
          </p:nvPr>
        </p:nvSpPr>
        <p:spPr>
          <a:xfrm>
            <a:off x="0" y="0"/>
            <a:ext cx="9144000" cy="1066800"/>
          </a:xfrm>
        </p:spPr>
        <p:style>
          <a:lnRef idx="1">
            <a:schemeClr val="accent6"/>
          </a:lnRef>
          <a:fillRef idx="3">
            <a:schemeClr val="accent6"/>
          </a:fillRef>
          <a:effectRef idx="2">
            <a:schemeClr val="accent6"/>
          </a:effectRef>
          <a:fontRef idx="minor">
            <a:schemeClr val="lt1"/>
          </a:fontRef>
        </p:style>
        <p:txBody>
          <a:bodyPr>
            <a:noAutofit/>
          </a:bodyPr>
          <a:lstStyle/>
          <a:p>
            <a:pPr algn="ctr" eaLnBrk="1" hangingPunct="1">
              <a:buFontTx/>
              <a:buNone/>
              <a:defRPr/>
            </a:pPr>
            <a:r>
              <a:rPr lang="en-US" sz="3600" b="1" dirty="0">
                <a:solidFill>
                  <a:schemeClr val="bg1"/>
                </a:solidFill>
                <a:latin typeface="+mj-lt"/>
              </a:rPr>
              <a:t>DIFFERENT COLORS OF LIGHT HAVE DIFFERENT WAVELENGTHS AND DIFFERENT ENERGIES</a:t>
            </a:r>
          </a:p>
        </p:txBody>
      </p:sp>
    </p:spTree>
    <p:extLst>
      <p:ext uri="{BB962C8B-B14F-4D97-AF65-F5344CB8AC3E}">
        <p14:creationId xmlns:p14="http://schemas.microsoft.com/office/powerpoint/2010/main" val="33777854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p:cNvSpPr>
            <a:spLocks noGrp="1" noChangeArrowheads="1"/>
          </p:cNvSpPr>
          <p:nvPr>
            <p:ph type="body" idx="1"/>
          </p:nvPr>
        </p:nvSpPr>
        <p:spPr bwMode="auto">
          <a:xfrm>
            <a:off x="457200" y="1066799"/>
            <a:ext cx="8229600" cy="5486400"/>
          </a:xfrm>
          <a:noFill/>
          <a:ln>
            <a:miter lim="800000"/>
            <a:headEnd/>
            <a:tailEnd/>
          </a:ln>
        </p:spPr>
        <p:txBody>
          <a:bodyPr vert="horz" wrap="square" lIns="91440" tIns="45720" rIns="91440" bIns="45720" numCol="1" anchor="t" anchorCtr="0" compatLnSpc="1">
            <a:prstTxWarp prst="textNoShape">
              <a:avLst/>
            </a:prstTxWarp>
            <a:noAutofit/>
          </a:bodyPr>
          <a:lstStyle/>
          <a:p>
            <a:pPr marL="457200" indent="-457200" eaLnBrk="1" hangingPunct="1">
              <a:spcBef>
                <a:spcPts val="0"/>
              </a:spcBef>
              <a:buFont typeface="Wingdings" pitchFamily="2" charset="2"/>
              <a:buChar char="Ø"/>
            </a:pPr>
            <a:r>
              <a:rPr lang="en-US" sz="2800" dirty="0"/>
              <a:t>The Earth receives at an average of 1366 W/m</a:t>
            </a:r>
            <a:r>
              <a:rPr lang="en-US" sz="2800" baseline="30000" dirty="0"/>
              <a:t>2</a:t>
            </a:r>
            <a:r>
              <a:rPr lang="en-US" sz="2800" dirty="0"/>
              <a:t> energy in the form of electromagnetic radiation from the Sun</a:t>
            </a:r>
          </a:p>
          <a:p>
            <a:pPr marL="457200" indent="-457200" eaLnBrk="1" hangingPunct="1">
              <a:spcBef>
                <a:spcPts val="0"/>
              </a:spcBef>
              <a:buFont typeface="Wingdings" pitchFamily="2" charset="2"/>
              <a:buChar char="Ø"/>
            </a:pPr>
            <a:r>
              <a:rPr lang="en-US" sz="2800" dirty="0"/>
              <a:t>This is equivalent to over 43 thousand times the entire power generation rate on the Earth</a:t>
            </a:r>
          </a:p>
          <a:p>
            <a:pPr marL="457200" indent="-457200" eaLnBrk="1" hangingPunct="1">
              <a:spcBef>
                <a:spcPts val="0"/>
              </a:spcBef>
              <a:buFont typeface="Wingdings" pitchFamily="2" charset="2"/>
              <a:buChar char="Ø"/>
            </a:pPr>
            <a:r>
              <a:rPr lang="en-US" sz="2800" dirty="0"/>
              <a:t>But…</a:t>
            </a:r>
          </a:p>
          <a:p>
            <a:pPr marL="914400" lvl="1" indent="-640080" eaLnBrk="1" hangingPunct="1">
              <a:spcBef>
                <a:spcPts val="0"/>
              </a:spcBef>
              <a:buFont typeface="Wingdings" pitchFamily="2" charset="2"/>
              <a:buChar char="ü"/>
            </a:pPr>
            <a:r>
              <a:rPr lang="en-US" dirty="0"/>
              <a:t>Large portion of this energy is absorbed in the atmosphere.</a:t>
            </a:r>
          </a:p>
          <a:p>
            <a:pPr marL="914400" lvl="1" indent="-640080" eaLnBrk="1" hangingPunct="1">
              <a:spcBef>
                <a:spcPts val="0"/>
              </a:spcBef>
              <a:buFont typeface="Wingdings" pitchFamily="2" charset="2"/>
              <a:buChar char="ü"/>
            </a:pPr>
            <a:r>
              <a:rPr lang="en-US" dirty="0"/>
              <a:t>Not available all the time at one particular place.</a:t>
            </a:r>
          </a:p>
          <a:p>
            <a:pPr marL="914400" lvl="1" indent="-640080" eaLnBrk="1" hangingPunct="1">
              <a:spcBef>
                <a:spcPts val="0"/>
              </a:spcBef>
              <a:buFont typeface="Wingdings" pitchFamily="2" charset="2"/>
              <a:buChar char="ü"/>
            </a:pPr>
            <a:r>
              <a:rPr lang="en-US" dirty="0"/>
              <a:t>Needs to be collected (absorbed) before its utilization.</a:t>
            </a:r>
          </a:p>
        </p:txBody>
      </p:sp>
      <p:sp>
        <p:nvSpPr>
          <p:cNvPr id="4" name="Rectangle 2"/>
          <p:cNvSpPr txBox="1">
            <a:spLocks noChangeArrowheads="1"/>
          </p:cNvSpPr>
          <p:nvPr/>
        </p:nvSpPr>
        <p:spPr>
          <a:xfrm>
            <a:off x="0" y="0"/>
            <a:ext cx="9144000" cy="6858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Times New Roman" pitchFamily="18" charset="0"/>
              </a:rPr>
              <a:t>SOLAR RESOURCES</a:t>
            </a: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6762039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noChangeArrowheads="1"/>
          </p:cNvSpPr>
          <p:nvPr>
            <p:ph type="body" idx="4294967295"/>
          </p:nvPr>
        </p:nvSpPr>
        <p:spPr>
          <a:xfrm>
            <a:off x="457200" y="1142999"/>
            <a:ext cx="8686800" cy="5029200"/>
          </a:xfrm>
        </p:spPr>
        <p:txBody>
          <a:bodyPr/>
          <a:lstStyle/>
          <a:p>
            <a:pPr marL="457200" indent="-457200">
              <a:spcBef>
                <a:spcPts val="0"/>
              </a:spcBef>
              <a:buClr>
                <a:schemeClr val="tx1"/>
              </a:buClr>
              <a:buNone/>
            </a:pPr>
            <a:r>
              <a:rPr lang="en-US" sz="2800" dirty="0"/>
              <a:t>Solar energy is used in three different ways:</a:t>
            </a:r>
          </a:p>
          <a:p>
            <a:pPr marL="457200" indent="-457200" eaLnBrk="1" hangingPunct="1">
              <a:spcBef>
                <a:spcPts val="0"/>
              </a:spcBef>
              <a:buClr>
                <a:schemeClr val="tx1"/>
              </a:buClr>
              <a:buFont typeface="Wingdings" pitchFamily="2" charset="2"/>
              <a:buAutoNum type="arabicPeriod"/>
            </a:pPr>
            <a:endParaRPr lang="en-US" sz="2800" dirty="0">
              <a:cs typeface="Times New Roman" pitchFamily="18" charset="0"/>
            </a:endParaRPr>
          </a:p>
          <a:p>
            <a:pPr marL="457200" indent="-457200" eaLnBrk="1" hangingPunct="1">
              <a:spcBef>
                <a:spcPts val="0"/>
              </a:spcBef>
              <a:buClr>
                <a:schemeClr val="tx1"/>
              </a:buClr>
              <a:buFont typeface="Wingdings" pitchFamily="2" charset="2"/>
              <a:buAutoNum type="arabicPeriod"/>
            </a:pPr>
            <a:r>
              <a:rPr lang="en-US" sz="2800" dirty="0">
                <a:cs typeface="Times New Roman" pitchFamily="18" charset="0"/>
              </a:rPr>
              <a:t>By converting solar energy </a:t>
            </a:r>
            <a:r>
              <a:rPr lang="en-US" sz="2800" i="1" u="sng" dirty="0">
                <a:cs typeface="Times New Roman" pitchFamily="18" charset="0"/>
              </a:rPr>
              <a:t>to thermal energy</a:t>
            </a:r>
            <a:r>
              <a:rPr lang="en-US" sz="2800" dirty="0">
                <a:cs typeface="Times New Roman" pitchFamily="18" charset="0"/>
              </a:rPr>
              <a:t> through solar heater (thermal conversion)</a:t>
            </a:r>
          </a:p>
          <a:p>
            <a:pPr marL="457200" indent="-457200" eaLnBrk="1" hangingPunct="1">
              <a:spcBef>
                <a:spcPts val="0"/>
              </a:spcBef>
              <a:buClr>
                <a:schemeClr val="tx1"/>
              </a:buClr>
              <a:buFont typeface="Wingdings" pitchFamily="2" charset="2"/>
              <a:buNone/>
            </a:pPr>
            <a:endParaRPr lang="en-US" sz="2800" dirty="0">
              <a:cs typeface="Times New Roman" pitchFamily="18" charset="0"/>
            </a:endParaRPr>
          </a:p>
          <a:p>
            <a:pPr marL="457200" indent="-457200" eaLnBrk="1" hangingPunct="1">
              <a:spcBef>
                <a:spcPts val="0"/>
              </a:spcBef>
              <a:buClr>
                <a:schemeClr val="tx1"/>
              </a:buClr>
              <a:buFont typeface="Wingdings" pitchFamily="2" charset="2"/>
              <a:buAutoNum type="arabicPeriod" startAt="2"/>
            </a:pPr>
            <a:r>
              <a:rPr lang="en-US" sz="2800" dirty="0">
                <a:cs typeface="Times New Roman" pitchFamily="18" charset="0"/>
              </a:rPr>
              <a:t>By </a:t>
            </a:r>
            <a:r>
              <a:rPr lang="en-US" sz="2800" i="1" u="sng" dirty="0">
                <a:cs typeface="Times New Roman" pitchFamily="18" charset="0"/>
              </a:rPr>
              <a:t>direct conversion</a:t>
            </a:r>
            <a:r>
              <a:rPr lang="en-US" sz="2800" dirty="0">
                <a:cs typeface="Times New Roman" pitchFamily="18" charset="0"/>
              </a:rPr>
              <a:t> of solar energy </a:t>
            </a:r>
            <a:r>
              <a:rPr lang="en-US" sz="2800" i="1" u="sng" dirty="0">
                <a:cs typeface="Times New Roman" pitchFamily="18" charset="0"/>
              </a:rPr>
              <a:t>to electricity</a:t>
            </a:r>
            <a:r>
              <a:rPr lang="en-US" sz="2800" dirty="0">
                <a:cs typeface="Times New Roman" pitchFamily="18" charset="0"/>
              </a:rPr>
              <a:t> through  photovoltaic (PV) approach – </a:t>
            </a:r>
            <a:r>
              <a:rPr lang="en-US" sz="2800" dirty="0">
                <a:solidFill>
                  <a:srgbClr val="FF0000"/>
                </a:solidFill>
                <a:cs typeface="Times New Roman" pitchFamily="18" charset="0"/>
              </a:rPr>
              <a:t>Most important</a:t>
            </a:r>
          </a:p>
          <a:p>
            <a:pPr marL="457200" indent="-457200" eaLnBrk="1" hangingPunct="1">
              <a:spcBef>
                <a:spcPts val="0"/>
              </a:spcBef>
              <a:buClr>
                <a:schemeClr val="tx1"/>
              </a:buClr>
              <a:buFont typeface="Wingdings" pitchFamily="2" charset="2"/>
              <a:buAutoNum type="arabicPeriod" startAt="2"/>
            </a:pPr>
            <a:endParaRPr lang="en-US" sz="2800" dirty="0">
              <a:cs typeface="Times New Roman" pitchFamily="18" charset="0"/>
            </a:endParaRPr>
          </a:p>
          <a:p>
            <a:pPr marL="457200" indent="-457200" eaLnBrk="1" hangingPunct="1">
              <a:spcBef>
                <a:spcPts val="0"/>
              </a:spcBef>
              <a:buClr>
                <a:schemeClr val="tx1"/>
              </a:buClr>
              <a:buFont typeface="Wingdings" pitchFamily="2" charset="2"/>
              <a:buAutoNum type="arabicPeriod" startAt="2"/>
            </a:pPr>
            <a:r>
              <a:rPr lang="en-US" sz="2800" dirty="0">
                <a:cs typeface="Times New Roman" pitchFamily="18" charset="0"/>
              </a:rPr>
              <a:t>By converting solar energy </a:t>
            </a:r>
            <a:r>
              <a:rPr lang="en-US" sz="2800" i="1" u="sng" dirty="0">
                <a:cs typeface="Times New Roman" pitchFamily="18" charset="0"/>
              </a:rPr>
              <a:t>to chemical energy</a:t>
            </a:r>
            <a:r>
              <a:rPr lang="en-US" sz="2800" dirty="0">
                <a:cs typeface="Times New Roman" pitchFamily="18" charset="0"/>
              </a:rPr>
              <a:t> (photosynthesis)</a:t>
            </a:r>
            <a:endParaRPr lang="en-US" sz="2400" dirty="0">
              <a:solidFill>
                <a:srgbClr val="A50021"/>
              </a:solidFill>
              <a:latin typeface="Times New Roman" pitchFamily="18" charset="0"/>
              <a:cs typeface="Times New Roman" pitchFamily="18" charset="0"/>
            </a:endParaRPr>
          </a:p>
        </p:txBody>
      </p:sp>
      <p:sp>
        <p:nvSpPr>
          <p:cNvPr id="5" name="Rectangle 2"/>
          <p:cNvSpPr txBox="1">
            <a:spLocks noChangeArrowheads="1"/>
          </p:cNvSpPr>
          <p:nvPr/>
        </p:nvSpPr>
        <p:spPr>
          <a:xfrm>
            <a:off x="0" y="0"/>
            <a:ext cx="9144000" cy="6858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algn="ctr">
              <a:defRPr/>
            </a:pPr>
            <a:r>
              <a:rPr lang="en-US" sz="4000" b="1" dirty="0">
                <a:solidFill>
                  <a:schemeClr val="bg1"/>
                </a:solidFill>
                <a:latin typeface="+mj-lt"/>
                <a:cs typeface="Times New Roman" pitchFamily="18" charset="0"/>
              </a:rPr>
              <a:t>TECHNIQUES FOR USING SOLAR ENERGY</a:t>
            </a:r>
            <a:endParaRPr lang="en-US" sz="4000" b="1" dirty="0">
              <a:solidFill>
                <a:schemeClr val="bg1"/>
              </a:solidFill>
              <a:latin typeface="+mj-lt"/>
            </a:endParaRPr>
          </a:p>
        </p:txBody>
      </p:sp>
    </p:spTree>
    <p:extLst>
      <p:ext uri="{BB962C8B-B14F-4D97-AF65-F5344CB8AC3E}">
        <p14:creationId xmlns:p14="http://schemas.microsoft.com/office/powerpoint/2010/main" val="14279971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685800"/>
          </a:xfrm>
        </p:spPr>
        <p:style>
          <a:lnRef idx="1">
            <a:schemeClr val="accent6"/>
          </a:lnRef>
          <a:fillRef idx="3">
            <a:schemeClr val="accent6"/>
          </a:fillRef>
          <a:effectRef idx="2">
            <a:schemeClr val="accent6"/>
          </a:effectRef>
          <a:fontRef idx="minor">
            <a:schemeClr val="lt1"/>
          </a:fontRef>
        </p:style>
        <p:txBody>
          <a:bodyPr>
            <a:noAutofit/>
          </a:bodyPr>
          <a:lstStyle/>
          <a:p>
            <a:r>
              <a:rPr lang="en-US" sz="4000" b="1" dirty="0">
                <a:latin typeface="+mj-lt"/>
              </a:rPr>
              <a:t>FISSION</a:t>
            </a:r>
            <a:endParaRPr lang="en-US" b="1" dirty="0">
              <a:latin typeface="+mj-lt"/>
            </a:endParaRPr>
          </a:p>
        </p:txBody>
      </p:sp>
      <p:sp>
        <p:nvSpPr>
          <p:cNvPr id="20483" name="Rectangle 3"/>
          <p:cNvSpPr>
            <a:spLocks noGrp="1" noChangeArrowheads="1"/>
          </p:cNvSpPr>
          <p:nvPr>
            <p:ph type="body" idx="1"/>
          </p:nvPr>
        </p:nvSpPr>
        <p:spPr>
          <a:xfrm>
            <a:off x="457200" y="838200"/>
            <a:ext cx="8229600" cy="5715000"/>
          </a:xfrm>
          <a:solidFill>
            <a:schemeClr val="accent1">
              <a:lumMod val="20000"/>
              <a:lumOff val="80000"/>
            </a:schemeClr>
          </a:solidFill>
        </p:spPr>
        <p:txBody>
          <a:bodyPr>
            <a:noAutofit/>
          </a:bodyPr>
          <a:lstStyle/>
          <a:p>
            <a:pPr marL="457200" indent="-457200" algn="just" eaLnBrk="1" hangingPunct="1">
              <a:spcBef>
                <a:spcPts val="600"/>
              </a:spcBef>
              <a:buFont typeface="Wingdings" pitchFamily="2" charset="2"/>
              <a:buChar char="Ø"/>
            </a:pPr>
            <a:r>
              <a:rPr lang="en-US" sz="2400" dirty="0"/>
              <a:t>Fission occurs when an atom’s nucleus splits apart to form two or more different atoms.  </a:t>
            </a:r>
          </a:p>
          <a:p>
            <a:pPr marL="457200" indent="-457200" algn="just" eaLnBrk="1" hangingPunct="1">
              <a:spcBef>
                <a:spcPts val="600"/>
              </a:spcBef>
              <a:buFont typeface="Wingdings" pitchFamily="2" charset="2"/>
              <a:buChar char="Ø"/>
            </a:pPr>
            <a:r>
              <a:rPr lang="en-US" sz="2400" dirty="0"/>
              <a:t>The most easily fissionable elements are the isotopes of U 235 and </a:t>
            </a:r>
            <a:r>
              <a:rPr lang="en-US" sz="2400" dirty="0" err="1"/>
              <a:t>Pu</a:t>
            </a:r>
            <a:r>
              <a:rPr lang="en-US" sz="2400" dirty="0"/>
              <a:t> 239.  </a:t>
            </a:r>
          </a:p>
          <a:p>
            <a:pPr marL="457200" indent="-457200" algn="just" eaLnBrk="1" hangingPunct="1">
              <a:spcBef>
                <a:spcPts val="600"/>
              </a:spcBef>
              <a:buFont typeface="Wingdings" pitchFamily="2" charset="2"/>
              <a:buChar char="Ø"/>
            </a:pPr>
            <a:r>
              <a:rPr lang="en-US" sz="2400" dirty="0"/>
              <a:t>When fissionable elements are flooded with neutrons causing the elements to split, they form new radioactive elements and release extra neutrons that create a chain reaction if more fissionable material is present.  </a:t>
            </a:r>
          </a:p>
          <a:p>
            <a:pPr marL="457200" indent="-457200" algn="just" eaLnBrk="1" hangingPunct="1">
              <a:spcBef>
                <a:spcPts val="600"/>
              </a:spcBef>
              <a:buFont typeface="Wingdings" pitchFamily="2" charset="2"/>
              <a:buChar char="Ø"/>
            </a:pPr>
            <a:r>
              <a:rPr lang="en-US" sz="2400" dirty="0"/>
              <a:t>While Uranium, atomic number 92, is the heaviest naturally occurring element, many other elements can be made by adding protons and neutrons with particle accelerators or nuclear reactors.    </a:t>
            </a:r>
            <a:endParaRPr lang="en-US" sz="2400" dirty="0">
              <a:solidFill>
                <a:srgbClr val="FF0000"/>
              </a:solidFill>
            </a:endParaRPr>
          </a:p>
          <a:p>
            <a:pPr marL="457200" indent="-457200" algn="just" eaLnBrk="1" hangingPunct="1">
              <a:spcBef>
                <a:spcPts val="600"/>
              </a:spcBef>
              <a:buFont typeface="Wingdings" pitchFamily="2" charset="2"/>
              <a:buChar char="Ø"/>
            </a:pPr>
            <a:r>
              <a:rPr lang="en-US" sz="2400" dirty="0"/>
              <a:t>In general, the fission process uses higher atomic numbered elements.</a:t>
            </a:r>
          </a:p>
        </p:txBody>
      </p:sp>
    </p:spTree>
    <p:extLst>
      <p:ext uri="{BB962C8B-B14F-4D97-AF65-F5344CB8AC3E}">
        <p14:creationId xmlns:p14="http://schemas.microsoft.com/office/powerpoint/2010/main" val="1248093978"/>
      </p:ext>
    </p:ext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762000"/>
          </a:xfrm>
        </p:spPr>
        <p:style>
          <a:lnRef idx="1">
            <a:schemeClr val="accent6"/>
          </a:lnRef>
          <a:fillRef idx="3">
            <a:schemeClr val="accent6"/>
          </a:fillRef>
          <a:effectRef idx="2">
            <a:schemeClr val="accent6"/>
          </a:effectRef>
          <a:fontRef idx="minor">
            <a:schemeClr val="lt1"/>
          </a:fontRef>
        </p:style>
        <p:txBody>
          <a:bodyPr>
            <a:normAutofit/>
          </a:bodyPr>
          <a:lstStyle/>
          <a:p>
            <a:pPr eaLnBrk="1" hangingPunct="1"/>
            <a:r>
              <a:rPr lang="en-US" sz="4000" b="1" dirty="0">
                <a:solidFill>
                  <a:schemeClr val="bg1"/>
                </a:solidFill>
              </a:rPr>
              <a:t>SOLAR ENERGY CONVERSION</a:t>
            </a:r>
          </a:p>
        </p:txBody>
      </p:sp>
      <p:sp>
        <p:nvSpPr>
          <p:cNvPr id="27651" name="Rectangle 3"/>
          <p:cNvSpPr>
            <a:spLocks noGrp="1" noChangeArrowheads="1"/>
          </p:cNvSpPr>
          <p:nvPr>
            <p:ph type="body" idx="1"/>
          </p:nvPr>
        </p:nvSpPr>
        <p:spPr>
          <a:xfrm>
            <a:off x="457200" y="990600"/>
            <a:ext cx="8229600" cy="5486400"/>
          </a:xfrm>
        </p:spPr>
        <p:txBody>
          <a:bodyPr>
            <a:normAutofit/>
          </a:bodyPr>
          <a:lstStyle/>
          <a:p>
            <a:pPr marL="457200" indent="-457200" eaLnBrk="1" hangingPunct="1">
              <a:spcBef>
                <a:spcPts val="1800"/>
              </a:spcBef>
              <a:buFont typeface="Wingdings" pitchFamily="2" charset="2"/>
              <a:buChar char="Ø"/>
            </a:pPr>
            <a:r>
              <a:rPr lang="en-US" dirty="0"/>
              <a:t>To use solar energy, some part of the electromagnetic spectrum must be converted into two other farms:</a:t>
            </a:r>
          </a:p>
          <a:p>
            <a:pPr marL="857250" lvl="1" indent="-457200">
              <a:spcBef>
                <a:spcPts val="1800"/>
              </a:spcBef>
              <a:buFont typeface="Wingdings" pitchFamily="2" charset="2"/>
              <a:buChar char="ü"/>
            </a:pPr>
            <a:r>
              <a:rPr lang="en-US" sz="3200" dirty="0"/>
              <a:t>Heat (Thermal Energy)</a:t>
            </a:r>
          </a:p>
          <a:p>
            <a:pPr marL="857250" lvl="1" indent="-457200">
              <a:spcBef>
                <a:spcPts val="1800"/>
              </a:spcBef>
              <a:buFont typeface="Wingdings" pitchFamily="2" charset="2"/>
              <a:buChar char="ü"/>
            </a:pPr>
            <a:r>
              <a:rPr lang="en-US" sz="3200" dirty="0"/>
              <a:t>Electricity</a:t>
            </a:r>
          </a:p>
          <a:p>
            <a:pPr marL="457200" indent="-457200" eaLnBrk="1" hangingPunct="1">
              <a:spcBef>
                <a:spcPts val="1800"/>
              </a:spcBef>
              <a:buFont typeface="Wingdings" pitchFamily="2" charset="2"/>
              <a:buChar char="Ø"/>
            </a:pPr>
            <a:r>
              <a:rPr lang="en-US" dirty="0"/>
              <a:t>The amount of heat or electricity produced depends upon the technology used and its efficiency.</a:t>
            </a:r>
          </a:p>
        </p:txBody>
      </p:sp>
    </p:spTree>
    <p:extLst>
      <p:ext uri="{BB962C8B-B14F-4D97-AF65-F5344CB8AC3E}">
        <p14:creationId xmlns:p14="http://schemas.microsoft.com/office/powerpoint/2010/main" val="35050456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762000"/>
          </a:xfrm>
        </p:spPr>
        <p:style>
          <a:lnRef idx="1">
            <a:schemeClr val="accent6"/>
          </a:lnRef>
          <a:fillRef idx="3">
            <a:schemeClr val="accent6"/>
          </a:fillRef>
          <a:effectRef idx="2">
            <a:schemeClr val="accent6"/>
          </a:effectRef>
          <a:fontRef idx="minor">
            <a:schemeClr val="lt1"/>
          </a:fontRef>
        </p:style>
        <p:txBody>
          <a:bodyPr>
            <a:normAutofit/>
          </a:bodyPr>
          <a:lstStyle/>
          <a:p>
            <a:pPr eaLnBrk="1" hangingPunct="1"/>
            <a:r>
              <a:rPr lang="en-US" sz="4000" b="1" dirty="0">
                <a:solidFill>
                  <a:schemeClr val="bg1"/>
                </a:solidFill>
              </a:rPr>
              <a:t>ADVANTAGES AND DISADVANTAGES</a:t>
            </a:r>
          </a:p>
        </p:txBody>
      </p:sp>
      <p:sp>
        <p:nvSpPr>
          <p:cNvPr id="27651" name="Rectangle 3"/>
          <p:cNvSpPr>
            <a:spLocks noGrp="1" noChangeArrowheads="1"/>
          </p:cNvSpPr>
          <p:nvPr>
            <p:ph type="body" idx="1"/>
          </p:nvPr>
        </p:nvSpPr>
        <p:spPr>
          <a:xfrm>
            <a:off x="457200" y="990600"/>
            <a:ext cx="8229600" cy="5486400"/>
          </a:xfrm>
        </p:spPr>
        <p:txBody>
          <a:bodyPr>
            <a:normAutofit lnSpcReduction="10000"/>
          </a:bodyPr>
          <a:lstStyle/>
          <a:p>
            <a:pPr marL="457200" indent="-457200" eaLnBrk="1" hangingPunct="1">
              <a:spcBef>
                <a:spcPts val="0"/>
              </a:spcBef>
              <a:buFont typeface="Wingdings" pitchFamily="2" charset="2"/>
              <a:buChar char="Ø"/>
            </a:pPr>
            <a:r>
              <a:rPr lang="en-US" sz="2400" b="1" dirty="0"/>
              <a:t>Advantages</a:t>
            </a:r>
          </a:p>
          <a:p>
            <a:pPr marL="914400" lvl="3" indent="-457200" algn="just">
              <a:spcBef>
                <a:spcPts val="0"/>
              </a:spcBef>
              <a:buFont typeface="Wingdings" pitchFamily="2" charset="2"/>
              <a:buChar char="ü"/>
            </a:pPr>
            <a:r>
              <a:rPr lang="en-US" sz="2400" dirty="0"/>
              <a:t>All chemical and radioactive pollutants of the thermonuclear reactions remain behind on the Sun, while only pure radiant energy reaches the Earth.</a:t>
            </a:r>
          </a:p>
          <a:p>
            <a:pPr marL="914400" lvl="3" indent="-457200" algn="just">
              <a:spcBef>
                <a:spcPts val="0"/>
              </a:spcBef>
              <a:buFont typeface="Wingdings" pitchFamily="2" charset="2"/>
              <a:buChar char="ü"/>
            </a:pPr>
            <a:r>
              <a:rPr lang="en-US" sz="2400" dirty="0"/>
              <a:t>Energy reaching the earth is incredible.  By one calculation, 30 days of sunshine striking the Earth have the energy equivalent of the total of all the planet’s fossil fuels, both used and unused!</a:t>
            </a:r>
          </a:p>
          <a:p>
            <a:pPr marL="914400" lvl="3" indent="-457200">
              <a:spcBef>
                <a:spcPts val="0"/>
              </a:spcBef>
              <a:buFont typeface="Wingdings" pitchFamily="2" charset="2"/>
              <a:buChar char="ü"/>
            </a:pPr>
            <a:endParaRPr lang="en-US" sz="2400" dirty="0"/>
          </a:p>
          <a:p>
            <a:pPr marL="457200" indent="-457200" eaLnBrk="1" hangingPunct="1">
              <a:spcBef>
                <a:spcPts val="0"/>
              </a:spcBef>
              <a:buFont typeface="Wingdings" pitchFamily="2" charset="2"/>
              <a:buChar char="Ø"/>
            </a:pPr>
            <a:r>
              <a:rPr lang="en-US" sz="2400" b="1" dirty="0"/>
              <a:t>Disadvantages</a:t>
            </a:r>
          </a:p>
          <a:p>
            <a:pPr marL="914400" lvl="3" indent="-457200">
              <a:spcBef>
                <a:spcPts val="0"/>
              </a:spcBef>
              <a:buFont typeface="Wingdings" pitchFamily="2" charset="2"/>
              <a:buChar char="ü"/>
            </a:pPr>
            <a:r>
              <a:rPr lang="en-US" sz="2400" dirty="0"/>
              <a:t>Solar energy is not available round the clock.</a:t>
            </a:r>
          </a:p>
          <a:p>
            <a:pPr marL="914400" lvl="3" indent="-457200">
              <a:spcBef>
                <a:spcPts val="0"/>
              </a:spcBef>
              <a:buFont typeface="Wingdings" pitchFamily="2" charset="2"/>
              <a:buChar char="ü"/>
            </a:pPr>
            <a:r>
              <a:rPr lang="en-US" sz="2400" dirty="0"/>
              <a:t>Available Solar energy is diffused. Required to be focused at one point before using (particularly for thermal conversion). </a:t>
            </a:r>
          </a:p>
          <a:p>
            <a:pPr marL="914400" lvl="3" indent="-457200">
              <a:spcBef>
                <a:spcPts val="0"/>
              </a:spcBef>
              <a:buFont typeface="Wingdings" pitchFamily="2" charset="2"/>
              <a:buChar char="ü"/>
            </a:pPr>
            <a:r>
              <a:rPr lang="en-US" sz="2400" dirty="0"/>
              <a:t>Three step approach is required:     </a:t>
            </a:r>
          </a:p>
          <a:p>
            <a:pPr marL="914400" lvl="3" indent="-457200">
              <a:spcBef>
                <a:spcPts val="0"/>
              </a:spcBef>
              <a:buNone/>
            </a:pPr>
            <a:r>
              <a:rPr lang="en-US" sz="2400" dirty="0"/>
              <a:t>     	1) collection, 2) conversion, 3) storage.</a:t>
            </a:r>
          </a:p>
        </p:txBody>
      </p:sp>
    </p:spTree>
    <p:extLst>
      <p:ext uri="{BB962C8B-B14F-4D97-AF65-F5344CB8AC3E}">
        <p14:creationId xmlns:p14="http://schemas.microsoft.com/office/powerpoint/2010/main" val="16933121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762000"/>
          </a:xfrm>
        </p:spPr>
        <p:style>
          <a:lnRef idx="1">
            <a:schemeClr val="accent6"/>
          </a:lnRef>
          <a:fillRef idx="3">
            <a:schemeClr val="accent6"/>
          </a:fillRef>
          <a:effectRef idx="2">
            <a:schemeClr val="accent6"/>
          </a:effectRef>
          <a:fontRef idx="minor">
            <a:schemeClr val="lt1"/>
          </a:fontRef>
        </p:style>
        <p:txBody>
          <a:bodyPr>
            <a:normAutofit/>
          </a:bodyPr>
          <a:lstStyle/>
          <a:p>
            <a:pPr eaLnBrk="1" hangingPunct="1"/>
            <a:r>
              <a:rPr lang="en-US" sz="4000" b="1" dirty="0">
                <a:solidFill>
                  <a:schemeClr val="bg1"/>
                </a:solidFill>
              </a:rPr>
              <a:t>SOLAR THERMAL TECHNOLOGIES</a:t>
            </a:r>
          </a:p>
        </p:txBody>
      </p:sp>
      <p:sp>
        <p:nvSpPr>
          <p:cNvPr id="27651" name="Rectangle 3"/>
          <p:cNvSpPr>
            <a:spLocks noGrp="1" noChangeArrowheads="1"/>
          </p:cNvSpPr>
          <p:nvPr>
            <p:ph type="body" idx="1"/>
          </p:nvPr>
        </p:nvSpPr>
        <p:spPr>
          <a:xfrm>
            <a:off x="457200" y="990600"/>
            <a:ext cx="8579296" cy="5486400"/>
          </a:xfrm>
        </p:spPr>
        <p:txBody>
          <a:bodyPr>
            <a:normAutofit lnSpcReduction="10000"/>
          </a:bodyPr>
          <a:lstStyle/>
          <a:p>
            <a:pPr marL="457200" indent="-457200">
              <a:spcBef>
                <a:spcPts val="1800"/>
              </a:spcBef>
              <a:buFont typeface="Wingdings" pitchFamily="2" charset="2"/>
              <a:buChar char="Ø"/>
            </a:pPr>
            <a:r>
              <a:rPr lang="en-US" dirty="0"/>
              <a:t>Solar thermal is the oldest solar energy technology – has been used for centuries</a:t>
            </a:r>
          </a:p>
          <a:p>
            <a:pPr marL="457200" indent="-457200">
              <a:spcBef>
                <a:spcPts val="1800"/>
              </a:spcBef>
              <a:buFont typeface="Wingdings" pitchFamily="2" charset="2"/>
              <a:buChar char="Ø"/>
            </a:pPr>
            <a:r>
              <a:rPr lang="en-US" dirty="0"/>
              <a:t>Solar thermal technologies can be divided in three types:</a:t>
            </a:r>
          </a:p>
          <a:p>
            <a:pPr marL="857250" lvl="1" indent="-457200">
              <a:spcBef>
                <a:spcPts val="1800"/>
              </a:spcBef>
              <a:buFont typeface="Wingdings" pitchFamily="2" charset="2"/>
              <a:buChar char="ü"/>
            </a:pPr>
            <a:r>
              <a:rPr lang="en-US" sz="3200" dirty="0"/>
              <a:t>Passive solar building design- Our Main building </a:t>
            </a:r>
          </a:p>
          <a:p>
            <a:pPr marL="857250" lvl="1" indent="-457200">
              <a:spcBef>
                <a:spcPts val="1800"/>
              </a:spcBef>
              <a:buFont typeface="Wingdings" pitchFamily="2" charset="2"/>
              <a:buChar char="ü"/>
            </a:pPr>
            <a:r>
              <a:rPr lang="en-US" sz="3200" dirty="0"/>
              <a:t>Thermal collectors for water heating, space heating and other uses</a:t>
            </a:r>
          </a:p>
          <a:p>
            <a:pPr marL="857250" lvl="1" indent="-457200">
              <a:spcBef>
                <a:spcPts val="1800"/>
              </a:spcBef>
              <a:buFont typeface="Wingdings" pitchFamily="2" charset="2"/>
              <a:buChar char="ü"/>
            </a:pPr>
            <a:r>
              <a:rPr lang="en-US" sz="3200" dirty="0"/>
              <a:t>Solar thermal power plants-similar to coal/gas based plants</a:t>
            </a:r>
            <a:endParaRPr lang="en-US" dirty="0"/>
          </a:p>
          <a:p>
            <a:pPr marL="457200" indent="-457200">
              <a:spcBef>
                <a:spcPts val="1800"/>
              </a:spcBef>
              <a:buFont typeface="Wingdings" pitchFamily="2" charset="2"/>
              <a:buChar char="Ø"/>
            </a:pPr>
            <a:endParaRPr lang="en-US" dirty="0"/>
          </a:p>
        </p:txBody>
      </p:sp>
    </p:spTree>
    <p:extLst>
      <p:ext uri="{BB962C8B-B14F-4D97-AF65-F5344CB8AC3E}">
        <p14:creationId xmlns:p14="http://schemas.microsoft.com/office/powerpoint/2010/main" val="353710597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762000"/>
          </a:xfrm>
        </p:spPr>
        <p:style>
          <a:lnRef idx="1">
            <a:schemeClr val="accent6"/>
          </a:lnRef>
          <a:fillRef idx="3">
            <a:schemeClr val="accent6"/>
          </a:fillRef>
          <a:effectRef idx="2">
            <a:schemeClr val="accent6"/>
          </a:effectRef>
          <a:fontRef idx="minor">
            <a:schemeClr val="lt1"/>
          </a:fontRef>
        </p:style>
        <p:txBody>
          <a:bodyPr>
            <a:normAutofit/>
          </a:bodyPr>
          <a:lstStyle/>
          <a:p>
            <a:pPr lvl="1" algn="ctr"/>
            <a:r>
              <a:rPr lang="en-US" sz="4000" b="1" dirty="0"/>
              <a:t>PASSIVE SOLAR DESIGN</a:t>
            </a:r>
          </a:p>
        </p:txBody>
      </p:sp>
      <p:sp>
        <p:nvSpPr>
          <p:cNvPr id="27651" name="Rectangle 3"/>
          <p:cNvSpPr>
            <a:spLocks noGrp="1" noChangeArrowheads="1"/>
          </p:cNvSpPr>
          <p:nvPr>
            <p:ph type="body" idx="1"/>
          </p:nvPr>
        </p:nvSpPr>
        <p:spPr>
          <a:xfrm>
            <a:off x="457200" y="990600"/>
            <a:ext cx="8229600" cy="5486400"/>
          </a:xfrm>
        </p:spPr>
        <p:txBody>
          <a:bodyPr>
            <a:normAutofit/>
          </a:bodyPr>
          <a:lstStyle/>
          <a:p>
            <a:pPr marL="457200" lvl="1" indent="-457200">
              <a:spcBef>
                <a:spcPts val="600"/>
              </a:spcBef>
              <a:buFont typeface="Wingdings" pitchFamily="2" charset="2"/>
              <a:buChar char="Ø"/>
            </a:pPr>
            <a:r>
              <a:rPr lang="en-US" sz="3200" dirty="0"/>
              <a:t>Passive solar design is a set of practices that accommodate the local climate by:</a:t>
            </a:r>
          </a:p>
          <a:p>
            <a:pPr marL="857250" lvl="2" indent="-457200">
              <a:spcBef>
                <a:spcPts val="600"/>
              </a:spcBef>
              <a:buFont typeface="Wingdings" pitchFamily="2" charset="2"/>
              <a:buChar char="ü"/>
            </a:pPr>
            <a:r>
              <a:rPr lang="en-US" sz="3200" dirty="0"/>
              <a:t>Letting the sun into the building in the winter</a:t>
            </a:r>
          </a:p>
          <a:p>
            <a:pPr marL="857250" lvl="2" indent="-457200">
              <a:spcBef>
                <a:spcPts val="600"/>
              </a:spcBef>
              <a:buFont typeface="Wingdings" pitchFamily="2" charset="2"/>
              <a:buChar char="ü"/>
            </a:pPr>
            <a:r>
              <a:rPr lang="en-US" sz="3200" dirty="0"/>
              <a:t>Keeping the sun out in the summer</a:t>
            </a:r>
          </a:p>
          <a:p>
            <a:pPr marL="457200" lvl="1" indent="-457200">
              <a:spcBef>
                <a:spcPts val="600"/>
              </a:spcBef>
              <a:buFont typeface="Wingdings" pitchFamily="2" charset="2"/>
              <a:buChar char="Ø"/>
            </a:pPr>
            <a:r>
              <a:rPr lang="en-US" sz="3200" dirty="0"/>
              <a:t>The most important aspects of passive solar design are</a:t>
            </a:r>
          </a:p>
          <a:p>
            <a:pPr marL="857250" lvl="2" indent="-457200">
              <a:spcBef>
                <a:spcPts val="600"/>
              </a:spcBef>
              <a:buFont typeface="Wingdings" pitchFamily="2" charset="2"/>
              <a:buChar char="ü"/>
            </a:pPr>
            <a:r>
              <a:rPr lang="en-US" sz="3200" dirty="0"/>
              <a:t>Building and window orientation</a:t>
            </a:r>
          </a:p>
          <a:p>
            <a:pPr marL="857250" lvl="2" indent="-457200">
              <a:spcBef>
                <a:spcPts val="600"/>
              </a:spcBef>
              <a:buFont typeface="Wingdings" pitchFamily="2" charset="2"/>
              <a:buChar char="ü"/>
            </a:pPr>
            <a:r>
              <a:rPr lang="en-US" sz="3200" dirty="0"/>
              <a:t>Insulation and building materials</a:t>
            </a:r>
          </a:p>
          <a:p>
            <a:pPr marL="857250" lvl="2" indent="-457200">
              <a:spcBef>
                <a:spcPts val="600"/>
              </a:spcBef>
              <a:buFont typeface="Wingdings" pitchFamily="2" charset="2"/>
              <a:buChar char="ü"/>
            </a:pPr>
            <a:r>
              <a:rPr lang="en-US" sz="3200" dirty="0"/>
              <a:t>Shading</a:t>
            </a:r>
          </a:p>
          <a:p>
            <a:pPr marL="457200" lvl="1" indent="-457200">
              <a:spcBef>
                <a:spcPts val="600"/>
              </a:spcBef>
              <a:buFont typeface="Wingdings" pitchFamily="2" charset="2"/>
              <a:buChar char="Ø"/>
            </a:pPr>
            <a:endParaRPr lang="en-US" sz="3200" dirty="0"/>
          </a:p>
          <a:p>
            <a:pPr marL="457200" indent="-457200">
              <a:spcBef>
                <a:spcPts val="1800"/>
              </a:spcBef>
              <a:buFont typeface="Wingdings" pitchFamily="2" charset="2"/>
              <a:buChar char="Ø"/>
            </a:pPr>
            <a:endParaRPr lang="en-US" dirty="0"/>
          </a:p>
          <a:p>
            <a:pPr marL="457200" indent="-457200">
              <a:spcBef>
                <a:spcPts val="1800"/>
              </a:spcBef>
              <a:buFont typeface="Wingdings" pitchFamily="2" charset="2"/>
              <a:buChar char="Ø"/>
            </a:pPr>
            <a:endParaRPr lang="en-US" dirty="0"/>
          </a:p>
        </p:txBody>
      </p:sp>
    </p:spTree>
    <p:extLst>
      <p:ext uri="{BB962C8B-B14F-4D97-AF65-F5344CB8AC3E}">
        <p14:creationId xmlns:p14="http://schemas.microsoft.com/office/powerpoint/2010/main" val="360887984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sz="half" idx="1"/>
          </p:nvPr>
        </p:nvSpPr>
        <p:spPr>
          <a:xfrm>
            <a:off x="457200" y="990600"/>
            <a:ext cx="8229600" cy="5486400"/>
          </a:xfrm>
        </p:spPr>
        <p:txBody>
          <a:bodyPr>
            <a:noAutofit/>
          </a:bodyPr>
          <a:lstStyle/>
          <a:p>
            <a:pPr marL="4229100" lvl="8" indent="-514350">
              <a:spcBef>
                <a:spcPts val="0"/>
              </a:spcBef>
              <a:buFont typeface="Wingdings" pitchFamily="2" charset="2"/>
              <a:buChar char="Ø"/>
            </a:pPr>
            <a:endParaRPr lang="en-US" sz="2800" dirty="0"/>
          </a:p>
          <a:p>
            <a:pPr marL="4229100" lvl="8" indent="-514350">
              <a:spcBef>
                <a:spcPts val="0"/>
              </a:spcBef>
              <a:buFont typeface="Wingdings" pitchFamily="2" charset="2"/>
              <a:buChar char="Ø"/>
            </a:pPr>
            <a:r>
              <a:rPr lang="en-US" sz="2800" dirty="0"/>
              <a:t>A flat-plate collector is used to absorb the sun’s energy to heat (mostly water).</a:t>
            </a:r>
          </a:p>
          <a:p>
            <a:pPr marL="4229100" lvl="8" indent="-514350">
              <a:spcBef>
                <a:spcPts val="0"/>
              </a:spcBef>
              <a:buFont typeface="Wingdings" pitchFamily="2" charset="2"/>
              <a:buChar char="Ø"/>
            </a:pPr>
            <a:r>
              <a:rPr lang="en-US" sz="2800" dirty="0"/>
              <a:t>Two methods of heating:  passive (no moving parts) and active (using pumps).</a:t>
            </a:r>
          </a:p>
          <a:p>
            <a:pPr marL="4229100" lvl="8" indent="-514350">
              <a:spcBef>
                <a:spcPts val="0"/>
              </a:spcBef>
              <a:buFont typeface="Wingdings" pitchFamily="2" charset="2"/>
              <a:buChar char="Ø"/>
            </a:pPr>
            <a:endParaRPr lang="en-US" sz="2800" dirty="0"/>
          </a:p>
          <a:p>
            <a:pPr marL="685800" indent="-514350">
              <a:spcBef>
                <a:spcPts val="0"/>
              </a:spcBef>
              <a:buFont typeface="Wingdings" pitchFamily="2" charset="2"/>
              <a:buChar char="Ø"/>
            </a:pPr>
            <a:r>
              <a:rPr lang="en-US" sz="2800" dirty="0"/>
              <a:t>In passive collectors water circulates throughout the closed system due to convection currents.</a:t>
            </a:r>
          </a:p>
          <a:p>
            <a:pPr marL="685800" indent="-514350">
              <a:spcBef>
                <a:spcPts val="0"/>
              </a:spcBef>
              <a:buFont typeface="Wingdings" pitchFamily="2" charset="2"/>
              <a:buChar char="Ø"/>
            </a:pPr>
            <a:r>
              <a:rPr lang="en-US" sz="2800" dirty="0"/>
              <a:t>Tanks of hot water (insulated) are used for storage.  </a:t>
            </a:r>
          </a:p>
        </p:txBody>
      </p:sp>
      <p:graphicFrame>
        <p:nvGraphicFramePr>
          <p:cNvPr id="2050" name="Object 7"/>
          <p:cNvGraphicFramePr>
            <a:graphicFrameLocks noGrp="1" noChangeAspect="1"/>
          </p:cNvGraphicFramePr>
          <p:nvPr>
            <p:ph sz="half" idx="2"/>
          </p:nvPr>
        </p:nvGraphicFramePr>
        <p:xfrm>
          <a:off x="304800" y="1066799"/>
          <a:ext cx="3886200" cy="3643313"/>
        </p:xfrm>
        <a:graphic>
          <a:graphicData uri="http://schemas.openxmlformats.org/presentationml/2006/ole">
            <mc:AlternateContent xmlns:mc="http://schemas.openxmlformats.org/markup-compatibility/2006">
              <mc:Choice xmlns:v="urn:schemas-microsoft-com:vml" Requires="v">
                <p:oleObj spid="_x0000_s1025" name="Bitmap Image" r:id="rId4" imgW="2704762" imgH="1971950" progId="PBrush">
                  <p:embed/>
                </p:oleObj>
              </mc:Choice>
              <mc:Fallback>
                <p:oleObj name="Bitmap Image" r:id="rId4" imgW="2704762" imgH="1971950" progId="PBrush">
                  <p:embed/>
                  <p:pic>
                    <p:nvPicPr>
                      <p:cNvPr id="205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66799"/>
                        <a:ext cx="3886200" cy="364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txBox="1">
            <a:spLocks noChangeArrowheads="1"/>
          </p:cNvSpPr>
          <p:nvPr/>
        </p:nvSpPr>
        <p:spPr>
          <a:xfrm>
            <a:off x="0" y="0"/>
            <a:ext cx="9144000" cy="7620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2500"/>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FLAT PLATE COLLECTOR (CLASSICAL DESIGN)</a:t>
            </a:r>
            <a:endParaRPr kumimoji="0" lang="en-US" sz="4000" b="1"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9615203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381000" y="914400"/>
            <a:ext cx="8229600" cy="5211763"/>
          </a:xfrm>
        </p:spPr>
        <p:txBody>
          <a:bodyPr>
            <a:normAutofit/>
          </a:bodyPr>
          <a:lstStyle/>
          <a:p>
            <a:pPr marL="457200" indent="-457200" algn="just" eaLnBrk="1" hangingPunct="1">
              <a:spcBef>
                <a:spcPts val="0"/>
              </a:spcBef>
              <a:buFont typeface="Wingdings" pitchFamily="2" charset="2"/>
              <a:buChar char="Ø"/>
            </a:pPr>
            <a:r>
              <a:rPr lang="en-US" sz="2400" dirty="0"/>
              <a:t>Flat-plate solar collector absorbs sunlight and transfer the heat to water or a mixture of anti-freeze (ethylene glycol) and water</a:t>
            </a:r>
          </a:p>
          <a:p>
            <a:pPr marL="457200" indent="-457200" algn="just" eaLnBrk="1" hangingPunct="1">
              <a:spcBef>
                <a:spcPts val="0"/>
              </a:spcBef>
              <a:buFont typeface="Wingdings" pitchFamily="2" charset="2"/>
              <a:buChar char="Ø"/>
            </a:pPr>
            <a:r>
              <a:rPr lang="en-US" sz="2400" dirty="0"/>
              <a:t>The hot fluid can be used directly or indirectly for hot water and space heating</a:t>
            </a:r>
          </a:p>
          <a:p>
            <a:pPr marL="457200" indent="-457200" algn="just" eaLnBrk="1" hangingPunct="1">
              <a:spcBef>
                <a:spcPts val="0"/>
              </a:spcBef>
              <a:buFont typeface="Wingdings" pitchFamily="2" charset="2"/>
              <a:buChar char="Ø"/>
            </a:pPr>
            <a:r>
              <a:rPr lang="en-US" sz="2400" dirty="0"/>
              <a:t>Generally used for low temperature applications like residential hot water heating</a:t>
            </a:r>
          </a:p>
          <a:p>
            <a:pPr marL="457200" indent="-457200" eaLnBrk="1" hangingPunct="1">
              <a:lnSpc>
                <a:spcPct val="110000"/>
              </a:lnSpc>
              <a:spcBef>
                <a:spcPts val="0"/>
              </a:spcBef>
              <a:buFont typeface="Wingdings" pitchFamily="2" charset="2"/>
              <a:buChar char="Ø"/>
            </a:pPr>
            <a:endParaRPr lang="en-US" sz="2000" dirty="0"/>
          </a:p>
          <a:p>
            <a:pPr marL="457200" indent="-457200" eaLnBrk="1" hangingPunct="1">
              <a:lnSpc>
                <a:spcPct val="110000"/>
              </a:lnSpc>
              <a:spcBef>
                <a:spcPts val="0"/>
              </a:spcBef>
              <a:buFont typeface="Wingdings" pitchFamily="2" charset="2"/>
              <a:buChar char="Ø"/>
            </a:pPr>
            <a:endParaRPr lang="en-US" sz="2000" dirty="0"/>
          </a:p>
        </p:txBody>
      </p:sp>
      <p:sp>
        <p:nvSpPr>
          <p:cNvPr id="4" name="Rectangle 2"/>
          <p:cNvSpPr txBox="1">
            <a:spLocks noChangeArrowheads="1"/>
          </p:cNvSpPr>
          <p:nvPr/>
        </p:nvSpPr>
        <p:spPr>
          <a:xfrm>
            <a:off x="0" y="0"/>
            <a:ext cx="9144000" cy="7620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FLAT PLATE COLLECTORS (</a:t>
            </a:r>
            <a:r>
              <a:rPr kumimoji="0" lang="en-US" sz="4000" b="1" i="0" u="none" strike="noStrike" kern="1200" cap="none" spc="0" normalizeH="0" baseline="0" noProof="0" dirty="0" err="1">
                <a:ln>
                  <a:noFill/>
                </a:ln>
                <a:solidFill>
                  <a:prstClr val="white"/>
                </a:solidFill>
                <a:effectLst/>
                <a:uLnTx/>
                <a:uFillTx/>
                <a:latin typeface="Calibri"/>
                <a:ea typeface="+mn-ea"/>
                <a:cs typeface="+mn-cs"/>
              </a:rPr>
              <a:t>contd</a:t>
            </a:r>
            <a:r>
              <a:rPr kumimoji="0" lang="en-US" sz="4000" b="1" i="0" u="none" strike="noStrike" kern="1200" cap="none" spc="0" normalizeH="0" baseline="0" noProof="0" dirty="0">
                <a:ln>
                  <a:noFill/>
                </a:ln>
                <a:solidFill>
                  <a:prstClr val="white"/>
                </a:solidFill>
                <a:effectLst/>
                <a:uLnTx/>
                <a:uFillTx/>
                <a:latin typeface="Calibri"/>
                <a:ea typeface="+mn-ea"/>
                <a:cs typeface="+mn-cs"/>
              </a:rPr>
              <a:t>…)</a:t>
            </a:r>
            <a:endParaRPr kumimoji="0" lang="en-US" sz="4000" b="1" i="0" u="none" strike="noStrike" kern="0" cap="none" spc="0" normalizeH="0" baseline="0" noProof="0" dirty="0">
              <a:ln>
                <a:noFill/>
              </a:ln>
              <a:solidFill>
                <a:prstClr val="white"/>
              </a:solidFill>
              <a:effectLst/>
              <a:uLnTx/>
              <a:uFillTx/>
              <a:latin typeface="Calibri"/>
              <a:ea typeface="+mn-ea"/>
              <a:cs typeface="+mn-cs"/>
            </a:endParaRPr>
          </a:p>
        </p:txBody>
      </p:sp>
      <p:pic>
        <p:nvPicPr>
          <p:cNvPr id="6" name="Picture 2" descr="untitled"/>
          <p:cNvPicPr>
            <a:picLocks noChangeAspect="1" noChangeArrowheads="1"/>
          </p:cNvPicPr>
          <p:nvPr/>
        </p:nvPicPr>
        <p:blipFill>
          <a:blip r:embed="rId3" cstate="print"/>
          <a:srcRect l="3409" t="18182" r="3409" b="39394"/>
          <a:stretch>
            <a:fillRect/>
          </a:stretch>
        </p:blipFill>
        <p:spPr bwMode="auto">
          <a:xfrm>
            <a:off x="332014" y="3657600"/>
            <a:ext cx="8479971" cy="3124200"/>
          </a:xfrm>
          <a:prstGeom prst="rect">
            <a:avLst/>
          </a:prstGeom>
          <a:noFill/>
          <a:ln w="9525">
            <a:noFill/>
            <a:miter lim="800000"/>
            <a:headEnd/>
            <a:tailEnd/>
          </a:ln>
        </p:spPr>
      </p:pic>
    </p:spTree>
    <p:extLst>
      <p:ext uri="{BB962C8B-B14F-4D97-AF65-F5344CB8AC3E}">
        <p14:creationId xmlns:p14="http://schemas.microsoft.com/office/powerpoint/2010/main" val="13425331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381000" y="914400"/>
            <a:ext cx="8229600" cy="2103120"/>
          </a:xfrm>
        </p:spPr>
        <p:txBody>
          <a:bodyPr>
            <a:normAutofit fontScale="92500"/>
          </a:bodyPr>
          <a:lstStyle/>
          <a:p>
            <a:pPr marL="457200" indent="-457200">
              <a:spcBef>
                <a:spcPts val="0"/>
              </a:spcBef>
              <a:buFont typeface="Wingdings" pitchFamily="2" charset="2"/>
              <a:buChar char="Ø"/>
            </a:pPr>
            <a:r>
              <a:rPr lang="en-US" sz="2800" dirty="0"/>
              <a:t>Evacuated tube collectors use a “thermos bottle”  type of collector that prevent freezing and can achieve higher temperatures </a:t>
            </a:r>
          </a:p>
          <a:p>
            <a:pPr marL="457200" indent="-457200" eaLnBrk="1" hangingPunct="1">
              <a:spcBef>
                <a:spcPts val="0"/>
              </a:spcBef>
              <a:buFont typeface="Wingdings" pitchFamily="2" charset="2"/>
              <a:buChar char="Ø"/>
            </a:pPr>
            <a:r>
              <a:rPr lang="en-US" sz="2800" dirty="0"/>
              <a:t>Used when large volumes high temperature water are needed like commercial laundries, hotels and hospitals</a:t>
            </a:r>
          </a:p>
          <a:p>
            <a:pPr marL="457200" indent="-457200" eaLnBrk="1" hangingPunct="1">
              <a:lnSpc>
                <a:spcPct val="110000"/>
              </a:lnSpc>
              <a:spcBef>
                <a:spcPts val="0"/>
              </a:spcBef>
              <a:buFont typeface="Wingdings" pitchFamily="2" charset="2"/>
              <a:buChar char="Ø"/>
            </a:pPr>
            <a:endParaRPr lang="en-US" sz="2000" dirty="0"/>
          </a:p>
          <a:p>
            <a:pPr marL="457200" indent="-457200" eaLnBrk="1" hangingPunct="1">
              <a:lnSpc>
                <a:spcPct val="110000"/>
              </a:lnSpc>
              <a:spcBef>
                <a:spcPts val="0"/>
              </a:spcBef>
              <a:buFont typeface="Wingdings" pitchFamily="2" charset="2"/>
              <a:buChar char="Ø"/>
            </a:pPr>
            <a:endParaRPr lang="en-US" sz="2000" dirty="0"/>
          </a:p>
        </p:txBody>
      </p:sp>
      <p:sp>
        <p:nvSpPr>
          <p:cNvPr id="4" name="Rectangle 2"/>
          <p:cNvSpPr txBox="1">
            <a:spLocks noChangeArrowheads="1"/>
          </p:cNvSpPr>
          <p:nvPr/>
        </p:nvSpPr>
        <p:spPr>
          <a:xfrm>
            <a:off x="0" y="0"/>
            <a:ext cx="9144000" cy="7620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400" b="1" i="0" u="none" strike="noStrike" kern="1200" cap="none" spc="0" normalizeH="0" baseline="0" noProof="0" dirty="0">
                <a:ln>
                  <a:noFill/>
                </a:ln>
                <a:solidFill>
                  <a:prstClr val="white"/>
                </a:solidFill>
                <a:effectLst/>
                <a:uLnTx/>
                <a:uFillTx/>
                <a:latin typeface="Calibri"/>
                <a:ea typeface="+mn-ea"/>
                <a:cs typeface="+mn-cs"/>
              </a:rPr>
              <a:t>EVACUATED TUBE SOLAR THERMAL COLLECTORS</a:t>
            </a:r>
          </a:p>
        </p:txBody>
      </p:sp>
      <p:pic>
        <p:nvPicPr>
          <p:cNvPr id="5" name="Picture 2"/>
          <p:cNvPicPr>
            <a:picLocks noChangeAspect="1" noChangeArrowheads="1"/>
          </p:cNvPicPr>
          <p:nvPr/>
        </p:nvPicPr>
        <p:blipFill>
          <a:blip r:embed="rId3" cstate="print"/>
          <a:srcRect l="2500" t="2500" r="1667" b="40000"/>
          <a:stretch>
            <a:fillRect/>
          </a:stretch>
        </p:blipFill>
        <p:spPr bwMode="auto">
          <a:xfrm>
            <a:off x="190500" y="3200400"/>
            <a:ext cx="8763000" cy="3505200"/>
          </a:xfrm>
          <a:prstGeom prst="rect">
            <a:avLst/>
          </a:prstGeom>
          <a:noFill/>
          <a:ln w="9525">
            <a:noFill/>
            <a:miter lim="800000"/>
            <a:headEnd/>
            <a:tailEnd/>
          </a:ln>
        </p:spPr>
      </p:pic>
    </p:spTree>
    <p:extLst>
      <p:ext uri="{BB962C8B-B14F-4D97-AF65-F5344CB8AC3E}">
        <p14:creationId xmlns:p14="http://schemas.microsoft.com/office/powerpoint/2010/main" val="27786411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Grp="1" noChangeAspect="1"/>
          </p:cNvGraphicFramePr>
          <p:nvPr>
            <p:ph idx="1"/>
          </p:nvPr>
        </p:nvGraphicFramePr>
        <p:xfrm>
          <a:off x="1181100" y="990600"/>
          <a:ext cx="6781800" cy="4771320"/>
        </p:xfrm>
        <a:graphic>
          <a:graphicData uri="http://schemas.openxmlformats.org/presentationml/2006/ole">
            <mc:AlternateContent xmlns:mc="http://schemas.openxmlformats.org/markup-compatibility/2006">
              <mc:Choice xmlns:v="urn:schemas-microsoft-com:vml" Requires="v">
                <p:oleObj spid="_x0000_s2049" name="Bitmap Image" r:id="rId4" imgW="2629267" imgH="2057143" progId="PBrush">
                  <p:embed/>
                </p:oleObj>
              </mc:Choice>
              <mc:Fallback>
                <p:oleObj name="Bitmap Image" r:id="rId4" imgW="2629267" imgH="2057143" progId="PBrush">
                  <p:embed/>
                  <p:pic>
                    <p:nvPicPr>
                      <p:cNvPr id="307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990600"/>
                        <a:ext cx="6781800" cy="4771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Text Box 4"/>
          <p:cNvSpPr txBox="1">
            <a:spLocks noChangeArrowheads="1"/>
          </p:cNvSpPr>
          <p:nvPr/>
        </p:nvSpPr>
        <p:spPr bwMode="auto">
          <a:xfrm>
            <a:off x="457200" y="5791199"/>
            <a:ext cx="8229600" cy="91440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Active System uses antifreeze so that the liquid does not freeze if outside temperature drops below freezing point. </a:t>
            </a:r>
          </a:p>
        </p:txBody>
      </p:sp>
      <p:sp>
        <p:nvSpPr>
          <p:cNvPr id="5" name="Rectangle 2"/>
          <p:cNvSpPr txBox="1">
            <a:spLocks noChangeArrowheads="1"/>
          </p:cNvSpPr>
          <p:nvPr/>
        </p:nvSpPr>
        <p:spPr>
          <a:xfrm>
            <a:off x="0" y="0"/>
            <a:ext cx="9144000" cy="76200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HEATING WATER: ACTIVE SYSTEM</a:t>
            </a:r>
          </a:p>
        </p:txBody>
      </p:sp>
    </p:spTree>
    <p:extLst>
      <p:ext uri="{BB962C8B-B14F-4D97-AF65-F5344CB8AC3E}">
        <p14:creationId xmlns:p14="http://schemas.microsoft.com/office/powerpoint/2010/main" val="65351518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sz="half" idx="1"/>
          </p:nvPr>
        </p:nvSpPr>
        <p:spPr>
          <a:xfrm>
            <a:off x="457200" y="914400"/>
            <a:ext cx="8229600" cy="5486400"/>
          </a:xfrm>
        </p:spPr>
        <p:txBody>
          <a:bodyPr>
            <a:noAutofit/>
          </a:bodyPr>
          <a:lstStyle/>
          <a:p>
            <a:pPr marL="457200" indent="-457200" algn="just" eaLnBrk="1" hangingPunct="1">
              <a:spcBef>
                <a:spcPts val="0"/>
              </a:spcBef>
              <a:buFont typeface="Wingdings" pitchFamily="2" charset="2"/>
              <a:buChar char="Ø"/>
            </a:pPr>
            <a:r>
              <a:rPr lang="en-US" dirty="0"/>
              <a:t>Photovoltaic cells are capable of </a:t>
            </a:r>
            <a:r>
              <a:rPr lang="en-US" u="sng" dirty="0"/>
              <a:t>directly converting</a:t>
            </a:r>
            <a:r>
              <a:rPr lang="en-US" dirty="0"/>
              <a:t> sunlight into electricity.</a:t>
            </a:r>
          </a:p>
          <a:p>
            <a:pPr marL="457200" indent="-457200" algn="just" eaLnBrk="1" hangingPunct="1">
              <a:spcBef>
                <a:spcPts val="0"/>
              </a:spcBef>
              <a:buFont typeface="Wingdings" pitchFamily="2" charset="2"/>
              <a:buChar char="Ø"/>
            </a:pPr>
            <a:r>
              <a:rPr lang="en-US" dirty="0"/>
              <a:t>A simple wafer of silicon with wires attached to the layers.  Current is produced based on types of </a:t>
            </a:r>
            <a:r>
              <a:rPr lang="en-US" u="sng" dirty="0"/>
              <a:t>semiconductor (n- and p-types) used</a:t>
            </a:r>
            <a:r>
              <a:rPr lang="en-US" dirty="0"/>
              <a:t> for the layers. Each cell produces 0.5 V.</a:t>
            </a:r>
          </a:p>
          <a:p>
            <a:pPr marL="457200" indent="-457200" algn="just" eaLnBrk="1" hangingPunct="1">
              <a:spcBef>
                <a:spcPts val="0"/>
              </a:spcBef>
              <a:buFont typeface="Wingdings" pitchFamily="2" charset="2"/>
              <a:buChar char="Ø"/>
            </a:pPr>
            <a:r>
              <a:rPr lang="en-US" u="sng" dirty="0"/>
              <a:t>Battery</a:t>
            </a:r>
            <a:r>
              <a:rPr lang="en-US" dirty="0"/>
              <a:t> may be needed to store electrical energy or may be connected to grid directly through inverters.</a:t>
            </a:r>
          </a:p>
          <a:p>
            <a:pPr marL="457200" indent="-457200" algn="just" eaLnBrk="1" hangingPunct="1">
              <a:spcBef>
                <a:spcPts val="0"/>
              </a:spcBef>
              <a:buFont typeface="Wingdings" pitchFamily="2" charset="2"/>
              <a:buChar char="Ø"/>
            </a:pPr>
            <a:r>
              <a:rPr lang="en-US" u="sng" dirty="0"/>
              <a:t>No moving parts</a:t>
            </a:r>
            <a:r>
              <a:rPr lang="en-US" dirty="0"/>
              <a:t>, no pollution, </a:t>
            </a:r>
            <a:r>
              <a:rPr lang="en-US" dirty="0">
                <a:sym typeface="Wingdings" pitchFamily="2" charset="2"/>
              </a:rPr>
              <a:t>do not wear out, but because they are exposed to the weather, their </a:t>
            </a:r>
            <a:r>
              <a:rPr lang="en-US" u="sng" dirty="0">
                <a:sym typeface="Wingdings" pitchFamily="2" charset="2"/>
              </a:rPr>
              <a:t>lifespan is about 25 years</a:t>
            </a:r>
            <a:r>
              <a:rPr lang="en-US" dirty="0">
                <a:sym typeface="Wingdings" pitchFamily="2" charset="2"/>
              </a:rPr>
              <a:t>.</a:t>
            </a:r>
            <a:endParaRPr lang="en-US" dirty="0"/>
          </a:p>
        </p:txBody>
      </p:sp>
      <p:sp>
        <p:nvSpPr>
          <p:cNvPr id="4" name="Rectangle 6"/>
          <p:cNvSpPr txBox="1">
            <a:spLocks noChangeArrowheads="1"/>
          </p:cNvSpPr>
          <p:nvPr/>
        </p:nvSpPr>
        <p:spPr>
          <a:xfrm>
            <a:off x="0" y="-30777"/>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DIRECT CONVERSION INTO ELECTRICITY</a:t>
            </a:r>
          </a:p>
        </p:txBody>
      </p:sp>
    </p:spTree>
    <p:extLst>
      <p:ext uri="{BB962C8B-B14F-4D97-AF65-F5344CB8AC3E}">
        <p14:creationId xmlns:p14="http://schemas.microsoft.com/office/powerpoint/2010/main" val="379376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sz="half" idx="1"/>
          </p:nvPr>
        </p:nvSpPr>
        <p:spPr>
          <a:xfrm>
            <a:off x="457200" y="990600"/>
            <a:ext cx="8229600" cy="5029200"/>
          </a:xfrm>
        </p:spPr>
        <p:txBody>
          <a:bodyPr/>
          <a:lstStyle/>
          <a:p>
            <a:pPr marL="457200" indent="-457200" algn="just" eaLnBrk="1" hangingPunct="1">
              <a:spcBef>
                <a:spcPts val="1200"/>
              </a:spcBef>
              <a:buFont typeface="Wingdings" pitchFamily="2" charset="2"/>
              <a:buChar char="Ø"/>
            </a:pPr>
            <a:r>
              <a:rPr lang="en-US" sz="2800" dirty="0"/>
              <a:t>The PV effect was discovered in 19</a:t>
            </a:r>
            <a:r>
              <a:rPr lang="en-US" sz="2800" baseline="30000" dirty="0"/>
              <a:t>th</a:t>
            </a:r>
            <a:r>
              <a:rPr lang="en-US" sz="2800" dirty="0"/>
              <a:t> century by Alexander Becquerel</a:t>
            </a:r>
          </a:p>
          <a:p>
            <a:pPr marL="457200" indent="-457200" algn="just" eaLnBrk="1" hangingPunct="1">
              <a:spcBef>
                <a:spcPts val="1200"/>
              </a:spcBef>
              <a:buFont typeface="Wingdings" pitchFamily="2" charset="2"/>
              <a:buChar char="Ø"/>
            </a:pPr>
            <a:r>
              <a:rPr lang="en-US" sz="2800" dirty="0"/>
              <a:t>Bell labs pioneered early application, especially for satellites, in the 1960s</a:t>
            </a:r>
          </a:p>
          <a:p>
            <a:pPr marL="457200" indent="-457200" algn="just" eaLnBrk="1" hangingPunct="1">
              <a:spcBef>
                <a:spcPts val="1200"/>
              </a:spcBef>
              <a:buFont typeface="Wingdings" pitchFamily="2" charset="2"/>
              <a:buChar char="Ø"/>
            </a:pPr>
            <a:r>
              <a:rPr lang="en-US" sz="2800" dirty="0"/>
              <a:t>Very small, remote applications emerged in the 1970s and early 1980s</a:t>
            </a:r>
          </a:p>
          <a:p>
            <a:pPr marL="457200" indent="-457200" algn="just">
              <a:spcBef>
                <a:spcPts val="1200"/>
              </a:spcBef>
              <a:buFont typeface="Wingdings" pitchFamily="2" charset="2"/>
              <a:buChar char="Ø"/>
            </a:pPr>
            <a:r>
              <a:rPr lang="en-US" sz="2800" dirty="0"/>
              <a:t>As cost declined, PV became more common for larger applications in late 1980s and early 1990s and now commercial usage has started world over.</a:t>
            </a:r>
          </a:p>
        </p:txBody>
      </p:sp>
      <p:sp>
        <p:nvSpPr>
          <p:cNvPr id="4" name="Rectangle 6"/>
          <p:cNvSpPr txBox="1">
            <a:spLocks noChangeArrowheads="1"/>
          </p:cNvSpPr>
          <p:nvPr/>
        </p:nvSpPr>
        <p:spPr>
          <a:xfrm>
            <a:off x="0" y="0"/>
            <a:ext cx="9144000" cy="646331"/>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PHOTOVOLTAIC TECHNOLOGY - BACKGROUND</a:t>
            </a:r>
          </a:p>
        </p:txBody>
      </p:sp>
    </p:spTree>
    <p:extLst>
      <p:ext uri="{BB962C8B-B14F-4D97-AF65-F5344CB8AC3E}">
        <p14:creationId xmlns:p14="http://schemas.microsoft.com/office/powerpoint/2010/main" val="13772889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07886"/>
          </a:xfrm>
        </p:spPr>
        <p:style>
          <a:lnRef idx="1">
            <a:schemeClr val="accent6"/>
          </a:lnRef>
          <a:fillRef idx="3">
            <a:schemeClr val="accent6"/>
          </a:fillRef>
          <a:effectRef idx="2">
            <a:schemeClr val="accent6"/>
          </a:effectRef>
          <a:fontRef idx="minor">
            <a:schemeClr val="lt1"/>
          </a:fontRef>
        </p:style>
        <p:txBody>
          <a:bodyPr wrap="square">
            <a:spAutoFit/>
          </a:bodyPr>
          <a:lstStyle/>
          <a:p>
            <a:r>
              <a:rPr lang="en-US" sz="4000" b="1" dirty="0">
                <a:latin typeface="+mj-lt"/>
              </a:rPr>
              <a:t>FUSION</a:t>
            </a:r>
          </a:p>
        </p:txBody>
      </p:sp>
      <p:sp>
        <p:nvSpPr>
          <p:cNvPr id="21507" name="Rectangle 3"/>
          <p:cNvSpPr>
            <a:spLocks noGrp="1" noChangeArrowheads="1"/>
          </p:cNvSpPr>
          <p:nvPr>
            <p:ph type="body" idx="1"/>
          </p:nvPr>
        </p:nvSpPr>
        <p:spPr>
          <a:xfrm>
            <a:off x="457200" y="1143000"/>
            <a:ext cx="8229600" cy="5029200"/>
          </a:xfrm>
          <a:solidFill>
            <a:schemeClr val="accent1">
              <a:lumMod val="20000"/>
              <a:lumOff val="80000"/>
            </a:schemeClr>
          </a:solidFill>
        </p:spPr>
        <p:txBody>
          <a:bodyPr>
            <a:normAutofit lnSpcReduction="10000"/>
          </a:bodyPr>
          <a:lstStyle/>
          <a:p>
            <a:pPr marL="457200" indent="-457200" algn="just" eaLnBrk="1" hangingPunct="1">
              <a:spcBef>
                <a:spcPts val="1200"/>
              </a:spcBef>
              <a:buFont typeface="Wingdings" pitchFamily="2" charset="2"/>
              <a:buChar char="Ø"/>
            </a:pPr>
            <a:r>
              <a:rPr lang="en-US" sz="2800" dirty="0"/>
              <a:t>Fusion</a:t>
            </a:r>
            <a:r>
              <a:rPr lang="en-US" sz="2800" b="1" dirty="0"/>
              <a:t> </a:t>
            </a:r>
            <a:r>
              <a:rPr lang="en-US" sz="2800" dirty="0"/>
              <a:t>is the combining of one or more atoms usually isotopes of hydrogen, which are deuterium and tritium.</a:t>
            </a:r>
          </a:p>
          <a:p>
            <a:pPr marL="457200" indent="-457200" algn="just" eaLnBrk="1" hangingPunct="1">
              <a:spcBef>
                <a:spcPts val="1200"/>
              </a:spcBef>
              <a:buFont typeface="Wingdings" pitchFamily="2" charset="2"/>
              <a:buChar char="Ø"/>
            </a:pPr>
            <a:r>
              <a:rPr lang="en-US" sz="2800" dirty="0"/>
              <a:t>Atoms naturally repel each other so fusion is easiest with these lightest atoms.</a:t>
            </a:r>
          </a:p>
          <a:p>
            <a:pPr marL="457200" indent="-457200" algn="just" eaLnBrk="1" hangingPunct="1">
              <a:spcBef>
                <a:spcPts val="1200"/>
              </a:spcBef>
              <a:buFont typeface="Wingdings" pitchFamily="2" charset="2"/>
              <a:buChar char="Ø"/>
            </a:pPr>
            <a:r>
              <a:rPr lang="en-US" sz="2800" dirty="0"/>
              <a:t>To force the atoms together it takes extreme pressure and temperature, this can be produced by a fission reaction. </a:t>
            </a:r>
          </a:p>
          <a:p>
            <a:pPr marL="457200" indent="-457200" algn="just" eaLnBrk="1" hangingPunct="1">
              <a:spcBef>
                <a:spcPts val="1200"/>
              </a:spcBef>
              <a:buFont typeface="Wingdings" pitchFamily="2" charset="2"/>
              <a:buChar char="Ø"/>
            </a:pPr>
            <a:r>
              <a:rPr lang="en-US" sz="2800" dirty="0"/>
              <a:t>The sun’s energy is produced from a nuclear fusion reaction in which hydrogen nuclei fuse to form helium nuclei.</a:t>
            </a:r>
          </a:p>
        </p:txBody>
      </p:sp>
    </p:spTree>
    <p:extLst>
      <p:ext uri="{BB962C8B-B14F-4D97-AF65-F5344CB8AC3E}">
        <p14:creationId xmlns:p14="http://schemas.microsoft.com/office/powerpoint/2010/main" val="3704584582"/>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PV CELL MATERIALS</a:t>
            </a:r>
          </a:p>
        </p:txBody>
      </p:sp>
      <p:sp>
        <p:nvSpPr>
          <p:cNvPr id="4" name="Rectangle 3"/>
          <p:cNvSpPr>
            <a:spLocks noGrp="1" noChangeArrowheads="1"/>
          </p:cNvSpPr>
          <p:nvPr>
            <p:ph type="body" sz="half" idx="1"/>
          </p:nvPr>
        </p:nvSpPr>
        <p:spPr>
          <a:xfrm>
            <a:off x="457200" y="1142999"/>
            <a:ext cx="8229600" cy="5199757"/>
          </a:xfrm>
        </p:spPr>
        <p:txBody>
          <a:bodyPr>
            <a:noAutofit/>
          </a:bodyPr>
          <a:lstStyle/>
          <a:p>
            <a:pPr marL="457200" indent="-457200" algn="just" eaLnBrk="1" hangingPunct="1">
              <a:spcBef>
                <a:spcPts val="1200"/>
              </a:spcBef>
              <a:buFont typeface="Wingdings" pitchFamily="2" charset="2"/>
              <a:buChar char="Ø"/>
            </a:pPr>
            <a:r>
              <a:rPr lang="en-US" sz="2800" dirty="0"/>
              <a:t>The most common PV cells are made from crystalline silicon wafers</a:t>
            </a:r>
          </a:p>
          <a:p>
            <a:pPr marL="457200" indent="-457200" algn="just" eaLnBrk="1" hangingPunct="1">
              <a:spcBef>
                <a:spcPts val="1200"/>
              </a:spcBef>
              <a:buFont typeface="Wingdings" pitchFamily="2" charset="2"/>
              <a:buChar char="Ø"/>
            </a:pPr>
            <a:r>
              <a:rPr lang="en-US" sz="2800" dirty="0"/>
              <a:t>Other types of materials include thin films like Cadmium Telluride (</a:t>
            </a:r>
            <a:r>
              <a:rPr lang="en-US" sz="2800" dirty="0" err="1"/>
              <a:t>CdTe</a:t>
            </a:r>
            <a:r>
              <a:rPr lang="en-US" sz="2800" dirty="0"/>
              <a:t>), Copper-Indium-Gallium-</a:t>
            </a:r>
            <a:r>
              <a:rPr lang="en-US" sz="2800" dirty="0" err="1"/>
              <a:t>Diselenide</a:t>
            </a:r>
            <a:r>
              <a:rPr lang="en-US" sz="2800" dirty="0"/>
              <a:t> (CIGS), amorphous  silicon (a-Si)</a:t>
            </a:r>
          </a:p>
          <a:p>
            <a:pPr marL="457200" indent="-457200" algn="just" eaLnBrk="1" hangingPunct="1">
              <a:spcBef>
                <a:spcPts val="1200"/>
              </a:spcBef>
              <a:buFont typeface="Wingdings" pitchFamily="2" charset="2"/>
              <a:buChar char="Ø"/>
            </a:pPr>
            <a:r>
              <a:rPr lang="en-US" sz="2800" dirty="0"/>
              <a:t>The main goals for manufacturers are to minimize the amount of materials and maximize efficiency</a:t>
            </a:r>
          </a:p>
          <a:p>
            <a:pPr marL="457200" indent="-457200" algn="just" eaLnBrk="1" hangingPunct="1">
              <a:spcBef>
                <a:spcPts val="1200"/>
              </a:spcBef>
              <a:buFont typeface="Wingdings" pitchFamily="2" charset="2"/>
              <a:buChar char="Ø"/>
            </a:pPr>
            <a:r>
              <a:rPr lang="en-US" sz="2800" dirty="0"/>
              <a:t>Today, the best crystalline silicon cells are about 15% efficient, the best thin films are about 8% efficient.</a:t>
            </a:r>
          </a:p>
        </p:txBody>
      </p:sp>
    </p:spTree>
    <p:extLst>
      <p:ext uri="{BB962C8B-B14F-4D97-AF65-F5344CB8AC3E}">
        <p14:creationId xmlns:p14="http://schemas.microsoft.com/office/powerpoint/2010/main" val="271165559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97" name="Rectangle 85"/>
          <p:cNvSpPr>
            <a:spLocks noGrp="1" noChangeArrowheads="1"/>
          </p:cNvSpPr>
          <p:nvPr>
            <p:ph type="title"/>
          </p:nvPr>
        </p:nvSpPr>
        <p:spPr>
          <a:xfrm>
            <a:off x="609600" y="166688"/>
            <a:ext cx="7342188" cy="519112"/>
          </a:xfrm>
        </p:spPr>
        <p:txBody>
          <a:bodyPr>
            <a:normAutofit fontScale="90000"/>
          </a:bodyPr>
          <a:lstStyle/>
          <a:p>
            <a:pPr eaLnBrk="1" hangingPunct="1">
              <a:defRPr/>
            </a:pPr>
            <a:r>
              <a:rPr lang="en-US" altLang="ja-JP" dirty="0">
                <a:solidFill>
                  <a:schemeClr val="tx1"/>
                </a:solidFill>
              </a:rPr>
              <a:t>Mechanism of generation</a:t>
            </a:r>
          </a:p>
        </p:txBody>
      </p:sp>
      <p:grpSp>
        <p:nvGrpSpPr>
          <p:cNvPr id="2" name="Group 96"/>
          <p:cNvGrpSpPr>
            <a:grpSpLocks/>
          </p:cNvGrpSpPr>
          <p:nvPr/>
        </p:nvGrpSpPr>
        <p:grpSpPr bwMode="auto">
          <a:xfrm>
            <a:off x="1512888" y="2955925"/>
            <a:ext cx="7126287" cy="3365501"/>
            <a:chOff x="953" y="1776"/>
            <a:chExt cx="4489" cy="2120"/>
          </a:xfrm>
        </p:grpSpPr>
        <p:sp>
          <p:nvSpPr>
            <p:cNvPr id="5136" name="Freeform 3"/>
            <p:cNvSpPr>
              <a:spLocks/>
            </p:cNvSpPr>
            <p:nvPr/>
          </p:nvSpPr>
          <p:spPr bwMode="auto">
            <a:xfrm>
              <a:off x="2450" y="2252"/>
              <a:ext cx="2450" cy="1471"/>
            </a:xfrm>
            <a:custGeom>
              <a:avLst/>
              <a:gdLst>
                <a:gd name="T0" fmla="*/ 227 w 2450"/>
                <a:gd name="T1" fmla="*/ 506 h 1451"/>
                <a:gd name="T2" fmla="*/ 409 w 2450"/>
                <a:gd name="T3" fmla="*/ 0 h 1451"/>
                <a:gd name="T4" fmla="*/ 2450 w 2450"/>
                <a:gd name="T5" fmla="*/ 0 h 1451"/>
                <a:gd name="T6" fmla="*/ 2450 w 2450"/>
                <a:gd name="T7" fmla="*/ 1471 h 1451"/>
                <a:gd name="T8" fmla="*/ 136 w 2450"/>
                <a:gd name="T9" fmla="*/ 1471 h 1451"/>
                <a:gd name="T10" fmla="*/ 0 w 2450"/>
                <a:gd name="T11" fmla="*/ 1242 h 14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50" h="1451">
                  <a:moveTo>
                    <a:pt x="227" y="499"/>
                  </a:moveTo>
                  <a:lnTo>
                    <a:pt x="409" y="0"/>
                  </a:lnTo>
                  <a:lnTo>
                    <a:pt x="2450" y="0"/>
                  </a:lnTo>
                  <a:lnTo>
                    <a:pt x="2450" y="1451"/>
                  </a:lnTo>
                  <a:lnTo>
                    <a:pt x="136" y="1451"/>
                  </a:lnTo>
                  <a:lnTo>
                    <a:pt x="0" y="1225"/>
                  </a:lnTo>
                </a:path>
              </a:pathLst>
            </a:custGeom>
            <a:noFill/>
            <a:ln w="19050" cap="flat" cmpd="sng">
              <a:solidFill>
                <a:schemeClr val="tx1"/>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nvGrpSpPr>
            <p:cNvPr id="3" name="Group 4"/>
            <p:cNvGrpSpPr>
              <a:grpSpLocks/>
            </p:cNvGrpSpPr>
            <p:nvPr/>
          </p:nvGrpSpPr>
          <p:grpSpPr bwMode="auto">
            <a:xfrm>
              <a:off x="1376" y="2668"/>
              <a:ext cx="1854" cy="1087"/>
              <a:chOff x="944" y="2596"/>
              <a:chExt cx="1854" cy="1140"/>
            </a:xfrm>
          </p:grpSpPr>
          <p:sp>
            <p:nvSpPr>
              <p:cNvPr id="5192" name="Rectangle 5"/>
              <p:cNvSpPr>
                <a:spLocks noChangeArrowheads="1"/>
              </p:cNvSpPr>
              <p:nvPr/>
            </p:nvSpPr>
            <p:spPr bwMode="auto">
              <a:xfrm rot="19829787" flipH="1">
                <a:off x="974" y="2931"/>
                <a:ext cx="1768" cy="589"/>
              </a:xfrm>
              <a:prstGeom prst="rect">
                <a:avLst/>
              </a:prstGeom>
              <a:solidFill>
                <a:srgbClr val="FF99CC"/>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3" name="Rectangle 6"/>
              <p:cNvSpPr>
                <a:spLocks noChangeArrowheads="1"/>
              </p:cNvSpPr>
              <p:nvPr/>
            </p:nvSpPr>
            <p:spPr bwMode="auto">
              <a:xfrm rot="-1770213">
                <a:off x="969" y="3004"/>
                <a:ext cx="1769" cy="427"/>
              </a:xfrm>
              <a:prstGeom prst="rect">
                <a:avLst/>
              </a:prstGeom>
              <a:solidFill>
                <a:srgbClr val="FFFF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4" name="Rectangle 7"/>
              <p:cNvSpPr>
                <a:spLocks noChangeArrowheads="1"/>
              </p:cNvSpPr>
              <p:nvPr/>
            </p:nvSpPr>
            <p:spPr bwMode="auto">
              <a:xfrm rot="-1770213">
                <a:off x="951" y="3072"/>
                <a:ext cx="1769" cy="227"/>
              </a:xfrm>
              <a:prstGeom prst="rect">
                <a:avLst/>
              </a:prstGeom>
              <a:solidFill>
                <a:srgbClr val="FFFF99"/>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5" name="Rectangle 8"/>
              <p:cNvSpPr>
                <a:spLocks noChangeArrowheads="1"/>
              </p:cNvSpPr>
              <p:nvPr/>
            </p:nvSpPr>
            <p:spPr bwMode="auto">
              <a:xfrm rot="-1770213">
                <a:off x="1029" y="3233"/>
                <a:ext cx="1769" cy="182"/>
              </a:xfrm>
              <a:prstGeom prst="rect">
                <a:avLst/>
              </a:prstGeom>
              <a:solidFill>
                <a:srgbClr val="FF66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6" name="Rectangle 9"/>
              <p:cNvSpPr>
                <a:spLocks noChangeArrowheads="1"/>
              </p:cNvSpPr>
              <p:nvPr/>
            </p:nvSpPr>
            <p:spPr bwMode="auto">
              <a:xfrm rot="-1770213">
                <a:off x="944" y="3333"/>
                <a:ext cx="272" cy="73"/>
              </a:xfrm>
              <a:prstGeom prst="rect">
                <a:avLst/>
              </a:prstGeom>
              <a:solidFill>
                <a:srgbClr val="99CC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7" name="Rectangle 10"/>
              <p:cNvSpPr>
                <a:spLocks noChangeArrowheads="1"/>
              </p:cNvSpPr>
              <p:nvPr/>
            </p:nvSpPr>
            <p:spPr bwMode="auto">
              <a:xfrm rot="-1770213">
                <a:off x="1302" y="3143"/>
                <a:ext cx="227" cy="73"/>
              </a:xfrm>
              <a:prstGeom prst="rect">
                <a:avLst/>
              </a:prstGeom>
              <a:solidFill>
                <a:srgbClr val="99CC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8" name="Rectangle 11"/>
              <p:cNvSpPr>
                <a:spLocks noChangeArrowheads="1"/>
              </p:cNvSpPr>
              <p:nvPr/>
            </p:nvSpPr>
            <p:spPr bwMode="auto">
              <a:xfrm rot="-1770213">
                <a:off x="1617" y="2964"/>
                <a:ext cx="227" cy="73"/>
              </a:xfrm>
              <a:prstGeom prst="rect">
                <a:avLst/>
              </a:prstGeom>
              <a:solidFill>
                <a:srgbClr val="99CC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9" name="Rectangle 12"/>
              <p:cNvSpPr>
                <a:spLocks noChangeArrowheads="1"/>
              </p:cNvSpPr>
              <p:nvPr/>
            </p:nvSpPr>
            <p:spPr bwMode="auto">
              <a:xfrm rot="-1770213">
                <a:off x="1933" y="2785"/>
                <a:ext cx="227" cy="73"/>
              </a:xfrm>
              <a:prstGeom prst="rect">
                <a:avLst/>
              </a:prstGeom>
              <a:solidFill>
                <a:srgbClr val="99CC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00" name="Oval 13"/>
              <p:cNvSpPr>
                <a:spLocks noChangeArrowheads="1"/>
              </p:cNvSpPr>
              <p:nvPr/>
            </p:nvSpPr>
            <p:spPr bwMode="auto">
              <a:xfrm rot="-1770213">
                <a:off x="2180" y="2969"/>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1" name="Oval 14"/>
              <p:cNvSpPr>
                <a:spLocks noChangeArrowheads="1"/>
              </p:cNvSpPr>
              <p:nvPr/>
            </p:nvSpPr>
            <p:spPr bwMode="auto">
              <a:xfrm rot="-1770213">
                <a:off x="1903" y="3216"/>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2" name="Oval 15"/>
              <p:cNvSpPr>
                <a:spLocks noChangeArrowheads="1"/>
              </p:cNvSpPr>
              <p:nvPr/>
            </p:nvSpPr>
            <p:spPr bwMode="auto">
              <a:xfrm rot="-1770213">
                <a:off x="1509" y="3439"/>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3" name="Oval 16"/>
              <p:cNvSpPr>
                <a:spLocks noChangeArrowheads="1"/>
              </p:cNvSpPr>
              <p:nvPr/>
            </p:nvSpPr>
            <p:spPr bwMode="auto">
              <a:xfrm rot="-1770213">
                <a:off x="1233" y="3504"/>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4" name="Oval 17"/>
              <p:cNvSpPr>
                <a:spLocks noChangeArrowheads="1"/>
              </p:cNvSpPr>
              <p:nvPr/>
            </p:nvSpPr>
            <p:spPr bwMode="auto">
              <a:xfrm rot="-1770213">
                <a:off x="1351" y="3437"/>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5" name="Oval 18"/>
              <p:cNvSpPr>
                <a:spLocks noChangeArrowheads="1"/>
              </p:cNvSpPr>
              <p:nvPr/>
            </p:nvSpPr>
            <p:spPr bwMode="auto">
              <a:xfrm rot="-1770213">
                <a:off x="1666" y="3350"/>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6" name="Oval 19"/>
              <p:cNvSpPr>
                <a:spLocks noChangeArrowheads="1"/>
              </p:cNvSpPr>
              <p:nvPr/>
            </p:nvSpPr>
            <p:spPr bwMode="auto">
              <a:xfrm rot="-1770213">
                <a:off x="2021" y="3149"/>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7" name="Oval 20"/>
              <p:cNvSpPr>
                <a:spLocks noChangeArrowheads="1"/>
              </p:cNvSpPr>
              <p:nvPr/>
            </p:nvSpPr>
            <p:spPr bwMode="auto">
              <a:xfrm rot="-1770213">
                <a:off x="2298" y="2902"/>
                <a:ext cx="68" cy="68"/>
              </a:xfrm>
              <a:prstGeom prst="ellipse">
                <a:avLst/>
              </a:prstGeom>
              <a:solidFill>
                <a:srgbClr val="FFFFFF"/>
              </a:solidFill>
              <a:ln w="9525" algn="ctr">
                <a:solidFill>
                  <a:schemeClr val="tx1"/>
                </a:solidFill>
                <a:round/>
                <a:headEnd/>
                <a:tailEnd/>
              </a:ln>
              <a:effectLst/>
            </p:spPr>
            <p:txBody>
              <a:bodyPr wrap="none" lIns="90000" tIns="46800" rIns="90000" bIns="46800" anchor="ct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a:t>
                </a:r>
              </a:p>
            </p:txBody>
          </p:sp>
          <p:sp>
            <p:nvSpPr>
              <p:cNvPr id="5208" name="Rectangle 21"/>
              <p:cNvSpPr>
                <a:spLocks noChangeArrowheads="1"/>
              </p:cNvSpPr>
              <p:nvPr/>
            </p:nvSpPr>
            <p:spPr bwMode="auto">
              <a:xfrm rot="-1770213">
                <a:off x="2246" y="2596"/>
                <a:ext cx="272" cy="73"/>
              </a:xfrm>
              <a:prstGeom prst="rect">
                <a:avLst/>
              </a:prstGeom>
              <a:solidFill>
                <a:srgbClr val="99CCFF"/>
              </a:solidFill>
              <a:ln w="9525"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09" name="Line 22"/>
              <p:cNvSpPr>
                <a:spLocks noChangeShapeType="1"/>
              </p:cNvSpPr>
              <p:nvPr/>
            </p:nvSpPr>
            <p:spPr bwMode="auto">
              <a:xfrm rot="19142005" flipV="1">
                <a:off x="2257" y="2753"/>
                <a:ext cx="46" cy="136"/>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0" name="Line 23"/>
              <p:cNvSpPr>
                <a:spLocks noChangeShapeType="1"/>
              </p:cNvSpPr>
              <p:nvPr/>
            </p:nvSpPr>
            <p:spPr bwMode="auto">
              <a:xfrm rot="-1770213">
                <a:off x="2288" y="3024"/>
                <a:ext cx="45" cy="159"/>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1" name="Line 24"/>
              <p:cNvSpPr>
                <a:spLocks noChangeShapeType="1"/>
              </p:cNvSpPr>
              <p:nvPr/>
            </p:nvSpPr>
            <p:spPr bwMode="auto">
              <a:xfrm rot="-1770213">
                <a:off x="1984" y="3291"/>
                <a:ext cx="0" cy="90"/>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2" name="Line 25"/>
              <p:cNvSpPr>
                <a:spLocks noChangeShapeType="1"/>
              </p:cNvSpPr>
              <p:nvPr/>
            </p:nvSpPr>
            <p:spPr bwMode="auto">
              <a:xfrm rot="18815758" flipV="1">
                <a:off x="1947" y="2936"/>
                <a:ext cx="39" cy="227"/>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3" name="Line 26"/>
              <p:cNvSpPr>
                <a:spLocks noChangeShapeType="1"/>
              </p:cNvSpPr>
              <p:nvPr/>
            </p:nvSpPr>
            <p:spPr bwMode="auto">
              <a:xfrm rot="19864618" flipV="1">
                <a:off x="1630" y="3117"/>
                <a:ext cx="39" cy="227"/>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4" name="Line 27"/>
              <p:cNvSpPr>
                <a:spLocks noChangeShapeType="1"/>
              </p:cNvSpPr>
              <p:nvPr/>
            </p:nvSpPr>
            <p:spPr bwMode="auto">
              <a:xfrm rot="-1770213" flipH="1" flipV="1">
                <a:off x="1313" y="3289"/>
                <a:ext cx="13" cy="144"/>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5" name="Line 28"/>
              <p:cNvSpPr>
                <a:spLocks noChangeShapeType="1"/>
              </p:cNvSpPr>
              <p:nvPr/>
            </p:nvSpPr>
            <p:spPr bwMode="auto">
              <a:xfrm rot="-1770213">
                <a:off x="1592" y="3513"/>
                <a:ext cx="0" cy="90"/>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216" name="Line 29"/>
              <p:cNvSpPr>
                <a:spLocks noChangeShapeType="1"/>
              </p:cNvSpPr>
              <p:nvPr/>
            </p:nvSpPr>
            <p:spPr bwMode="auto">
              <a:xfrm rot="-1770213">
                <a:off x="1333" y="3577"/>
                <a:ext cx="0" cy="159"/>
              </a:xfrm>
              <a:prstGeom prst="line">
                <a:avLst/>
              </a:prstGeom>
              <a:noFill/>
              <a:ln w="9525">
                <a:solidFill>
                  <a:schemeClr val="tx1"/>
                </a:solidFill>
                <a:round/>
                <a:headEnd/>
                <a:tailEnd type="triangle" w="sm"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sp>
          <p:nvSpPr>
            <p:cNvPr id="5139" name="Text Box 31"/>
            <p:cNvSpPr txBox="1">
              <a:spLocks noChangeArrowheads="1"/>
            </p:cNvSpPr>
            <p:nvPr/>
          </p:nvSpPr>
          <p:spPr bwMode="auto">
            <a:xfrm>
              <a:off x="3402" y="2279"/>
              <a:ext cx="654"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Electrode</a:t>
              </a:r>
            </a:p>
          </p:txBody>
        </p:sp>
        <p:sp>
          <p:nvSpPr>
            <p:cNvPr id="5140" name="Text Box 32"/>
            <p:cNvSpPr txBox="1">
              <a:spLocks noChangeArrowheads="1"/>
            </p:cNvSpPr>
            <p:nvPr/>
          </p:nvSpPr>
          <p:spPr bwMode="auto">
            <a:xfrm>
              <a:off x="3402" y="2841"/>
              <a:ext cx="1415"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P-Type Semiconductor</a:t>
              </a:r>
            </a:p>
          </p:txBody>
        </p:sp>
        <p:sp>
          <p:nvSpPr>
            <p:cNvPr id="5141" name="Text Box 33"/>
            <p:cNvSpPr txBox="1">
              <a:spLocks noChangeArrowheads="1"/>
            </p:cNvSpPr>
            <p:nvPr/>
          </p:nvSpPr>
          <p:spPr bwMode="auto">
            <a:xfrm>
              <a:off x="3402" y="2625"/>
              <a:ext cx="1422"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N-Type Semiconductor</a:t>
              </a:r>
            </a:p>
          </p:txBody>
        </p:sp>
        <p:sp>
          <p:nvSpPr>
            <p:cNvPr id="5142" name="Text Box 34"/>
            <p:cNvSpPr txBox="1">
              <a:spLocks noChangeArrowheads="1"/>
            </p:cNvSpPr>
            <p:nvPr/>
          </p:nvSpPr>
          <p:spPr bwMode="auto">
            <a:xfrm>
              <a:off x="3402" y="2409"/>
              <a:ext cx="1138"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Reflect-Proof Film</a:t>
              </a:r>
            </a:p>
          </p:txBody>
        </p:sp>
        <p:sp>
          <p:nvSpPr>
            <p:cNvPr id="5143" name="Text Box 35"/>
            <p:cNvSpPr txBox="1">
              <a:spLocks noChangeArrowheads="1"/>
            </p:cNvSpPr>
            <p:nvPr/>
          </p:nvSpPr>
          <p:spPr bwMode="auto">
            <a:xfrm>
              <a:off x="3357" y="3317"/>
              <a:ext cx="654"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Electrode</a:t>
              </a:r>
            </a:p>
          </p:txBody>
        </p:sp>
        <p:sp>
          <p:nvSpPr>
            <p:cNvPr id="5144" name="Text Box 36"/>
            <p:cNvSpPr txBox="1">
              <a:spLocks noChangeArrowheads="1"/>
            </p:cNvSpPr>
            <p:nvPr/>
          </p:nvSpPr>
          <p:spPr bwMode="auto">
            <a:xfrm>
              <a:off x="1724" y="2625"/>
              <a:ext cx="853"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Solar Energy</a:t>
              </a:r>
            </a:p>
          </p:txBody>
        </p:sp>
        <p:grpSp>
          <p:nvGrpSpPr>
            <p:cNvPr id="4" name="Group 37"/>
            <p:cNvGrpSpPr>
              <a:grpSpLocks/>
            </p:cNvGrpSpPr>
            <p:nvPr/>
          </p:nvGrpSpPr>
          <p:grpSpPr bwMode="auto">
            <a:xfrm>
              <a:off x="2928" y="2064"/>
              <a:ext cx="363" cy="347"/>
              <a:chOff x="4286" y="2296"/>
              <a:chExt cx="363" cy="363"/>
            </a:xfrm>
          </p:grpSpPr>
          <p:sp>
            <p:nvSpPr>
              <p:cNvPr id="5190" name="Oval 38"/>
              <p:cNvSpPr>
                <a:spLocks noChangeArrowheads="1"/>
              </p:cNvSpPr>
              <p:nvPr/>
            </p:nvSpPr>
            <p:spPr bwMode="auto">
              <a:xfrm>
                <a:off x="4286" y="2296"/>
                <a:ext cx="363" cy="363"/>
              </a:xfrm>
              <a:prstGeom prst="ellipse">
                <a:avLst/>
              </a:prstGeom>
              <a:solidFill>
                <a:schemeClr val="accent1"/>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91" name="Rectangle 39"/>
              <p:cNvSpPr>
                <a:spLocks noChangeArrowheads="1"/>
              </p:cNvSpPr>
              <p:nvPr/>
            </p:nvSpPr>
            <p:spPr bwMode="auto">
              <a:xfrm>
                <a:off x="4331" y="2459"/>
                <a:ext cx="272" cy="46"/>
              </a:xfrm>
              <a:prstGeom prst="rect">
                <a:avLst/>
              </a:prstGeom>
              <a:solidFill>
                <a:srgbClr val="FFFFFF"/>
              </a:solidFill>
              <a:ln w="12700"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grpSp>
          <p:nvGrpSpPr>
            <p:cNvPr id="5" name="Group 40"/>
            <p:cNvGrpSpPr>
              <a:grpSpLocks/>
            </p:cNvGrpSpPr>
            <p:nvPr/>
          </p:nvGrpSpPr>
          <p:grpSpPr bwMode="auto">
            <a:xfrm>
              <a:off x="2928" y="3550"/>
              <a:ext cx="363" cy="346"/>
              <a:chOff x="4286" y="3521"/>
              <a:chExt cx="363" cy="363"/>
            </a:xfrm>
          </p:grpSpPr>
          <p:sp>
            <p:nvSpPr>
              <p:cNvPr id="5185" name="Oval 41"/>
              <p:cNvSpPr>
                <a:spLocks noChangeArrowheads="1"/>
              </p:cNvSpPr>
              <p:nvPr/>
            </p:nvSpPr>
            <p:spPr bwMode="auto">
              <a:xfrm>
                <a:off x="4286" y="3521"/>
                <a:ext cx="363" cy="363"/>
              </a:xfrm>
              <a:prstGeom prst="ellipse">
                <a:avLst/>
              </a:prstGeom>
              <a:solidFill>
                <a:srgbClr val="FF99CC"/>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nvGrpSpPr>
              <p:cNvPr id="6" name="Group 42"/>
              <p:cNvGrpSpPr>
                <a:grpSpLocks/>
              </p:cNvGrpSpPr>
              <p:nvPr/>
            </p:nvGrpSpPr>
            <p:grpSpPr bwMode="auto">
              <a:xfrm>
                <a:off x="4331" y="3566"/>
                <a:ext cx="272" cy="272"/>
                <a:chOff x="4558" y="2573"/>
                <a:chExt cx="272" cy="272"/>
              </a:xfrm>
            </p:grpSpPr>
            <p:sp>
              <p:nvSpPr>
                <p:cNvPr id="5187" name="Rectangle 43"/>
                <p:cNvSpPr>
                  <a:spLocks noChangeArrowheads="1"/>
                </p:cNvSpPr>
                <p:nvPr/>
              </p:nvSpPr>
              <p:spPr bwMode="auto">
                <a:xfrm>
                  <a:off x="4558" y="2686"/>
                  <a:ext cx="272" cy="46"/>
                </a:xfrm>
                <a:prstGeom prst="rect">
                  <a:avLst/>
                </a:prstGeom>
                <a:solidFill>
                  <a:srgbClr val="FFFFFF"/>
                </a:solidFill>
                <a:ln w="12700"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8" name="Rectangle 44"/>
                <p:cNvSpPr>
                  <a:spLocks noChangeArrowheads="1"/>
                </p:cNvSpPr>
                <p:nvPr/>
              </p:nvSpPr>
              <p:spPr bwMode="auto">
                <a:xfrm rot="-5400000">
                  <a:off x="4558" y="2686"/>
                  <a:ext cx="272" cy="46"/>
                </a:xfrm>
                <a:prstGeom prst="rect">
                  <a:avLst/>
                </a:prstGeom>
                <a:solidFill>
                  <a:srgbClr val="FFFFFF"/>
                </a:solidFill>
                <a:ln w="12700" algn="ctr">
                  <a:solidFill>
                    <a:schemeClr val="tx1"/>
                  </a:solid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9" name="Rectangle 45"/>
                <p:cNvSpPr>
                  <a:spLocks noChangeArrowheads="1"/>
                </p:cNvSpPr>
                <p:nvPr/>
              </p:nvSpPr>
              <p:spPr bwMode="auto">
                <a:xfrm>
                  <a:off x="4649" y="2690"/>
                  <a:ext cx="91" cy="39"/>
                </a:xfrm>
                <a:prstGeom prst="rect">
                  <a:avLst/>
                </a:prstGeom>
                <a:solidFill>
                  <a:srgbClr val="FFFFFF"/>
                </a:solidFill>
                <a:ln w="9525" algn="ctr">
                  <a:no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grpSp>
        <p:sp>
          <p:nvSpPr>
            <p:cNvPr id="5147" name="Rectangle 46"/>
            <p:cNvSpPr>
              <a:spLocks noChangeArrowheads="1"/>
            </p:cNvSpPr>
            <p:nvPr/>
          </p:nvSpPr>
          <p:spPr bwMode="auto">
            <a:xfrm>
              <a:off x="4718" y="2814"/>
              <a:ext cx="363" cy="519"/>
            </a:xfrm>
            <a:prstGeom prst="rect">
              <a:avLst/>
            </a:prstGeom>
            <a:solidFill>
              <a:srgbClr val="FF9900"/>
            </a:solidFill>
            <a:ln w="9525" algn="ctr">
              <a:solidFill>
                <a:schemeClr val="tx1"/>
              </a:solidFill>
              <a:miter lim="800000"/>
              <a:headEnd/>
              <a:tailEnd/>
            </a:ln>
            <a:effectLst/>
          </p:spPr>
          <p:txBody>
            <a:bodyPr wrap="none" lIns="90000" tIns="46800" rIns="90000" bIns="4680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Load</a:t>
              </a:r>
            </a:p>
          </p:txBody>
        </p:sp>
        <p:sp>
          <p:nvSpPr>
            <p:cNvPr id="5148" name="Text Box 47"/>
            <p:cNvSpPr txBox="1">
              <a:spLocks noChangeArrowheads="1"/>
            </p:cNvSpPr>
            <p:nvPr/>
          </p:nvSpPr>
          <p:spPr bwMode="auto">
            <a:xfrm rot="-5400000">
              <a:off x="4838" y="2965"/>
              <a:ext cx="996" cy="212"/>
            </a:xfrm>
            <a:prstGeom prst="rect">
              <a:avLst/>
            </a:prstGeom>
            <a:noFill/>
            <a:ln w="9525" algn="ctr">
              <a:noFill/>
              <a:miter lim="800000"/>
              <a:headEnd/>
              <a:tailEnd/>
            </a:ln>
            <a:effectLst/>
          </p:spPr>
          <p:txBody>
            <a:bodyPr wrap="none"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6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Electric Current</a:t>
              </a:r>
            </a:p>
          </p:txBody>
        </p:sp>
        <p:sp>
          <p:nvSpPr>
            <p:cNvPr id="5149" name="Line 48"/>
            <p:cNvSpPr>
              <a:spLocks noChangeShapeType="1"/>
            </p:cNvSpPr>
            <p:nvPr/>
          </p:nvSpPr>
          <p:spPr bwMode="auto">
            <a:xfrm flipV="1">
              <a:off x="5171" y="2901"/>
              <a:ext cx="0" cy="363"/>
            </a:xfrm>
            <a:prstGeom prst="line">
              <a:avLst/>
            </a:prstGeom>
            <a:noFill/>
            <a:ln w="57150">
              <a:solidFill>
                <a:schemeClr val="tx1"/>
              </a:solidFill>
              <a:round/>
              <a:headEnd/>
              <a:tailEnd type="stealth" w="med" len="lg"/>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0" name="Line 49"/>
            <p:cNvSpPr>
              <a:spLocks noChangeShapeType="1"/>
            </p:cNvSpPr>
            <p:nvPr/>
          </p:nvSpPr>
          <p:spPr bwMode="auto">
            <a:xfrm rot="10800000" flipV="1">
              <a:off x="2966" y="2518"/>
              <a:ext cx="478" cy="173"/>
            </a:xfrm>
            <a:prstGeom prst="line">
              <a:avLst/>
            </a:prstGeom>
            <a:noFill/>
            <a:ln w="9525">
              <a:solidFill>
                <a:schemeClr val="tx1"/>
              </a:solidFill>
              <a:round/>
              <a:headEnd/>
              <a:tailEnd type="triangle" w="med"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1" name="Line 50"/>
            <p:cNvSpPr>
              <a:spLocks noChangeShapeType="1"/>
            </p:cNvSpPr>
            <p:nvPr/>
          </p:nvSpPr>
          <p:spPr bwMode="auto">
            <a:xfrm rot="10800000" flipV="1">
              <a:off x="3039" y="2728"/>
              <a:ext cx="409" cy="87"/>
            </a:xfrm>
            <a:prstGeom prst="line">
              <a:avLst/>
            </a:prstGeom>
            <a:noFill/>
            <a:ln w="9525">
              <a:solidFill>
                <a:schemeClr val="tx1"/>
              </a:solidFill>
              <a:round/>
              <a:headEnd/>
              <a:tailEnd type="triangle" w="med"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2" name="Line 51"/>
            <p:cNvSpPr>
              <a:spLocks noChangeShapeType="1"/>
            </p:cNvSpPr>
            <p:nvPr/>
          </p:nvSpPr>
          <p:spPr bwMode="auto">
            <a:xfrm rot="10800000" flipV="1">
              <a:off x="3130" y="2944"/>
              <a:ext cx="318" cy="43"/>
            </a:xfrm>
            <a:prstGeom prst="line">
              <a:avLst/>
            </a:prstGeom>
            <a:noFill/>
            <a:ln w="9525">
              <a:solidFill>
                <a:schemeClr val="tx1"/>
              </a:solidFill>
              <a:round/>
              <a:headEnd/>
              <a:tailEnd type="triangle" w="med"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3" name="Line 52"/>
            <p:cNvSpPr>
              <a:spLocks noChangeShapeType="1"/>
            </p:cNvSpPr>
            <p:nvPr/>
          </p:nvSpPr>
          <p:spPr bwMode="auto">
            <a:xfrm rot="10800000">
              <a:off x="2949" y="3247"/>
              <a:ext cx="453" cy="173"/>
            </a:xfrm>
            <a:prstGeom prst="line">
              <a:avLst/>
            </a:prstGeom>
            <a:noFill/>
            <a:ln w="9525">
              <a:solidFill>
                <a:schemeClr val="tx1"/>
              </a:solidFill>
              <a:round/>
              <a:headEnd/>
              <a:tailEnd type="triangle" w="med"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nvGrpSpPr>
            <p:cNvPr id="7" name="Group 53"/>
            <p:cNvGrpSpPr>
              <a:grpSpLocks/>
            </p:cNvGrpSpPr>
            <p:nvPr/>
          </p:nvGrpSpPr>
          <p:grpSpPr bwMode="auto">
            <a:xfrm>
              <a:off x="953" y="1776"/>
              <a:ext cx="1406" cy="1075"/>
              <a:chOff x="521" y="1661"/>
              <a:chExt cx="1406" cy="1127"/>
            </a:xfrm>
          </p:grpSpPr>
          <p:sp>
            <p:nvSpPr>
              <p:cNvPr id="5161" name="Oval 54"/>
              <p:cNvSpPr>
                <a:spLocks noChangeArrowheads="1"/>
              </p:cNvSpPr>
              <p:nvPr/>
            </p:nvSpPr>
            <p:spPr bwMode="auto">
              <a:xfrm>
                <a:off x="521" y="1661"/>
                <a:ext cx="998" cy="72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2" name="Oval 55"/>
              <p:cNvSpPr>
                <a:spLocks noChangeArrowheads="1"/>
              </p:cNvSpPr>
              <p:nvPr/>
            </p:nvSpPr>
            <p:spPr bwMode="auto">
              <a:xfrm>
                <a:off x="1111" y="2412"/>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3" name="Oval 56"/>
              <p:cNvSpPr>
                <a:spLocks noChangeArrowheads="1"/>
              </p:cNvSpPr>
              <p:nvPr/>
            </p:nvSpPr>
            <p:spPr bwMode="auto">
              <a:xfrm>
                <a:off x="956" y="2432"/>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4" name="Oval 57"/>
              <p:cNvSpPr>
                <a:spLocks noChangeArrowheads="1"/>
              </p:cNvSpPr>
              <p:nvPr/>
            </p:nvSpPr>
            <p:spPr bwMode="auto">
              <a:xfrm>
                <a:off x="793" y="2398"/>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5" name="Oval 58"/>
              <p:cNvSpPr>
                <a:spLocks noChangeArrowheads="1"/>
              </p:cNvSpPr>
              <p:nvPr/>
            </p:nvSpPr>
            <p:spPr bwMode="auto">
              <a:xfrm>
                <a:off x="1260" y="2358"/>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6" name="Oval 59"/>
              <p:cNvSpPr>
                <a:spLocks noChangeArrowheads="1"/>
              </p:cNvSpPr>
              <p:nvPr/>
            </p:nvSpPr>
            <p:spPr bwMode="auto">
              <a:xfrm>
                <a:off x="1387" y="2285"/>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7" name="Oval 60"/>
              <p:cNvSpPr>
                <a:spLocks noChangeArrowheads="1"/>
              </p:cNvSpPr>
              <p:nvPr/>
            </p:nvSpPr>
            <p:spPr bwMode="auto">
              <a:xfrm>
                <a:off x="1495" y="2160"/>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8" name="Oval 61"/>
              <p:cNvSpPr>
                <a:spLocks noChangeArrowheads="1"/>
              </p:cNvSpPr>
              <p:nvPr/>
            </p:nvSpPr>
            <p:spPr bwMode="auto">
              <a:xfrm>
                <a:off x="1564" y="2024"/>
                <a:ext cx="113" cy="113"/>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9" name="Oval 62"/>
              <p:cNvSpPr>
                <a:spLocks noChangeArrowheads="1"/>
              </p:cNvSpPr>
              <p:nvPr/>
            </p:nvSpPr>
            <p:spPr bwMode="auto">
              <a:xfrm>
                <a:off x="770" y="2569"/>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0" name="Oval 63"/>
              <p:cNvSpPr>
                <a:spLocks noChangeArrowheads="1"/>
              </p:cNvSpPr>
              <p:nvPr/>
            </p:nvSpPr>
            <p:spPr bwMode="auto">
              <a:xfrm>
                <a:off x="974" y="2607"/>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1" name="Oval 64"/>
              <p:cNvSpPr>
                <a:spLocks noChangeArrowheads="1"/>
              </p:cNvSpPr>
              <p:nvPr/>
            </p:nvSpPr>
            <p:spPr bwMode="auto">
              <a:xfrm>
                <a:off x="1187" y="2569"/>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2" name="Oval 65"/>
              <p:cNvSpPr>
                <a:spLocks noChangeArrowheads="1"/>
              </p:cNvSpPr>
              <p:nvPr/>
            </p:nvSpPr>
            <p:spPr bwMode="auto">
              <a:xfrm>
                <a:off x="1359" y="2494"/>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3" name="Oval 66"/>
              <p:cNvSpPr>
                <a:spLocks noChangeArrowheads="1"/>
              </p:cNvSpPr>
              <p:nvPr/>
            </p:nvSpPr>
            <p:spPr bwMode="auto">
              <a:xfrm>
                <a:off x="1519" y="2387"/>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4" name="Oval 67"/>
              <p:cNvSpPr>
                <a:spLocks noChangeArrowheads="1"/>
              </p:cNvSpPr>
              <p:nvPr/>
            </p:nvSpPr>
            <p:spPr bwMode="auto">
              <a:xfrm>
                <a:off x="1655" y="2251"/>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5" name="Oval 68"/>
              <p:cNvSpPr>
                <a:spLocks noChangeArrowheads="1"/>
              </p:cNvSpPr>
              <p:nvPr/>
            </p:nvSpPr>
            <p:spPr bwMode="auto">
              <a:xfrm>
                <a:off x="1746" y="2070"/>
                <a:ext cx="68" cy="68"/>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6" name="Oval 69"/>
              <p:cNvSpPr>
                <a:spLocks noChangeArrowheads="1"/>
              </p:cNvSpPr>
              <p:nvPr/>
            </p:nvSpPr>
            <p:spPr bwMode="auto">
              <a:xfrm>
                <a:off x="748" y="2705"/>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7" name="Oval 70"/>
              <p:cNvSpPr>
                <a:spLocks noChangeArrowheads="1"/>
              </p:cNvSpPr>
              <p:nvPr/>
            </p:nvSpPr>
            <p:spPr bwMode="auto">
              <a:xfrm>
                <a:off x="985" y="2743"/>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8" name="Oval 71"/>
              <p:cNvSpPr>
                <a:spLocks noChangeArrowheads="1"/>
              </p:cNvSpPr>
              <p:nvPr/>
            </p:nvSpPr>
            <p:spPr bwMode="auto">
              <a:xfrm>
                <a:off x="1247" y="2705"/>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79" name="Oval 72"/>
              <p:cNvSpPr>
                <a:spLocks noChangeArrowheads="1"/>
              </p:cNvSpPr>
              <p:nvPr/>
            </p:nvSpPr>
            <p:spPr bwMode="auto">
              <a:xfrm>
                <a:off x="1631" y="2478"/>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0" name="Oval 73"/>
              <p:cNvSpPr>
                <a:spLocks noChangeArrowheads="1"/>
              </p:cNvSpPr>
              <p:nvPr/>
            </p:nvSpPr>
            <p:spPr bwMode="auto">
              <a:xfrm>
                <a:off x="1767" y="2312"/>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1" name="Oval 74"/>
              <p:cNvSpPr>
                <a:spLocks noChangeArrowheads="1"/>
              </p:cNvSpPr>
              <p:nvPr/>
            </p:nvSpPr>
            <p:spPr bwMode="auto">
              <a:xfrm>
                <a:off x="1882" y="2115"/>
                <a:ext cx="45" cy="45"/>
              </a:xfrm>
              <a:prstGeom prst="ellipse">
                <a:avLst/>
              </a:prstGeom>
              <a:solidFill>
                <a:srgbClr val="FF0000"/>
              </a:solidFill>
              <a:ln w="9525" algn="ctr">
                <a:solidFill>
                  <a:schemeClr val="tx1"/>
                </a:solidFill>
                <a:round/>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2" name="Rectangle 75"/>
              <p:cNvSpPr>
                <a:spLocks noChangeArrowheads="1"/>
              </p:cNvSpPr>
              <p:nvPr/>
            </p:nvSpPr>
            <p:spPr bwMode="auto">
              <a:xfrm>
                <a:off x="521" y="1707"/>
                <a:ext cx="227" cy="680"/>
              </a:xfrm>
              <a:prstGeom prst="rect">
                <a:avLst/>
              </a:prstGeom>
              <a:solidFill>
                <a:srgbClr val="FFFFFF"/>
              </a:solidFill>
              <a:ln w="9525" algn="ctr">
                <a:no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3" name="Rectangle 76"/>
              <p:cNvSpPr>
                <a:spLocks noChangeArrowheads="1"/>
              </p:cNvSpPr>
              <p:nvPr/>
            </p:nvSpPr>
            <p:spPr bwMode="auto">
              <a:xfrm>
                <a:off x="521" y="1661"/>
                <a:ext cx="1315" cy="318"/>
              </a:xfrm>
              <a:prstGeom prst="rect">
                <a:avLst/>
              </a:prstGeom>
              <a:solidFill>
                <a:srgbClr val="FFFFFF"/>
              </a:solidFill>
              <a:ln w="9525" algn="ctr">
                <a:noFill/>
                <a:miter lim="800000"/>
                <a:headEnd/>
                <a:tailEnd/>
              </a:ln>
              <a:effec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84" name="Freeform 77"/>
              <p:cNvSpPr>
                <a:spLocks/>
              </p:cNvSpPr>
              <p:nvPr/>
            </p:nvSpPr>
            <p:spPr bwMode="auto">
              <a:xfrm>
                <a:off x="748" y="1979"/>
                <a:ext cx="766" cy="351"/>
              </a:xfrm>
              <a:custGeom>
                <a:avLst/>
                <a:gdLst>
                  <a:gd name="T0" fmla="*/ 0 w 771"/>
                  <a:gd name="T1" fmla="*/ 351 h 363"/>
                  <a:gd name="T2" fmla="*/ 0 w 771"/>
                  <a:gd name="T3" fmla="*/ 0 h 363"/>
                  <a:gd name="T4" fmla="*/ 766 w 771"/>
                  <a:gd name="T5" fmla="*/ 0 h 363"/>
                  <a:gd name="T6" fmla="*/ 0 60000 65536"/>
                  <a:gd name="T7" fmla="*/ 0 60000 65536"/>
                  <a:gd name="T8" fmla="*/ 0 60000 65536"/>
                </a:gdLst>
                <a:ahLst/>
                <a:cxnLst>
                  <a:cxn ang="T6">
                    <a:pos x="T0" y="T1"/>
                  </a:cxn>
                  <a:cxn ang="T7">
                    <a:pos x="T2" y="T3"/>
                  </a:cxn>
                  <a:cxn ang="T8">
                    <a:pos x="T4" y="T5"/>
                  </a:cxn>
                </a:cxnLst>
                <a:rect l="0" t="0" r="r" b="b"/>
                <a:pathLst>
                  <a:path w="771" h="363">
                    <a:moveTo>
                      <a:pt x="0" y="363"/>
                    </a:moveTo>
                    <a:lnTo>
                      <a:pt x="0" y="0"/>
                    </a:lnTo>
                    <a:lnTo>
                      <a:pt x="771" y="0"/>
                    </a:lnTo>
                  </a:path>
                </a:pathLst>
              </a:custGeom>
              <a:noFill/>
              <a:ln w="9525" cap="flat" cmpd="sng">
                <a:solidFill>
                  <a:schemeClr val="tx1"/>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sp>
          <p:nvSpPr>
            <p:cNvPr id="5155" name="Line 78"/>
            <p:cNvSpPr>
              <a:spLocks noChangeShapeType="1"/>
            </p:cNvSpPr>
            <p:nvPr/>
          </p:nvSpPr>
          <p:spPr bwMode="auto">
            <a:xfrm rot="10800000" flipV="1">
              <a:off x="2677" y="2381"/>
              <a:ext cx="771" cy="390"/>
            </a:xfrm>
            <a:prstGeom prst="line">
              <a:avLst/>
            </a:prstGeom>
            <a:noFill/>
            <a:ln w="9525">
              <a:solidFill>
                <a:schemeClr val="tx1"/>
              </a:solidFill>
              <a:round/>
              <a:headEnd/>
              <a:tailEnd type="triangle" w="med" len="me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6" name="Freeform 79"/>
            <p:cNvSpPr>
              <a:spLocks/>
            </p:cNvSpPr>
            <p:nvPr/>
          </p:nvSpPr>
          <p:spPr bwMode="auto">
            <a:xfrm>
              <a:off x="2042" y="2901"/>
              <a:ext cx="181" cy="302"/>
            </a:xfrm>
            <a:custGeom>
              <a:avLst/>
              <a:gdLst>
                <a:gd name="T0" fmla="*/ 0 w 317"/>
                <a:gd name="T1" fmla="*/ 0 h 544"/>
                <a:gd name="T2" fmla="*/ 181 w 317"/>
                <a:gd name="T3" fmla="*/ 302 h 544"/>
                <a:gd name="T4" fmla="*/ 129 w 317"/>
                <a:gd name="T5" fmla="*/ 277 h 544"/>
                <a:gd name="T6" fmla="*/ 0 60000 65536"/>
                <a:gd name="T7" fmla="*/ 0 60000 65536"/>
                <a:gd name="T8" fmla="*/ 0 60000 65536"/>
              </a:gdLst>
              <a:ahLst/>
              <a:cxnLst>
                <a:cxn ang="T6">
                  <a:pos x="T0" y="T1"/>
                </a:cxn>
                <a:cxn ang="T7">
                  <a:pos x="T2" y="T3"/>
                </a:cxn>
                <a:cxn ang="T8">
                  <a:pos x="T4" y="T5"/>
                </a:cxn>
              </a:cxnLst>
              <a:rect l="0" t="0" r="r" b="b"/>
              <a:pathLst>
                <a:path w="317" h="544">
                  <a:moveTo>
                    <a:pt x="0" y="0"/>
                  </a:moveTo>
                  <a:lnTo>
                    <a:pt x="317" y="544"/>
                  </a:lnTo>
                  <a:lnTo>
                    <a:pt x="226" y="499"/>
                  </a:lnTo>
                </a:path>
              </a:pathLst>
            </a:custGeom>
            <a:noFill/>
            <a:ln w="38100" cap="flat" cmpd="sng">
              <a:solidFill>
                <a:srgbClr val="FF0000"/>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7" name="Freeform 80"/>
            <p:cNvSpPr>
              <a:spLocks/>
            </p:cNvSpPr>
            <p:nvPr/>
          </p:nvSpPr>
          <p:spPr bwMode="auto">
            <a:xfrm>
              <a:off x="1633" y="2987"/>
              <a:ext cx="227" cy="389"/>
            </a:xfrm>
            <a:custGeom>
              <a:avLst/>
              <a:gdLst>
                <a:gd name="T0" fmla="*/ 0 w 317"/>
                <a:gd name="T1" fmla="*/ 0 h 544"/>
                <a:gd name="T2" fmla="*/ 227 w 317"/>
                <a:gd name="T3" fmla="*/ 389 h 544"/>
                <a:gd name="T4" fmla="*/ 162 w 317"/>
                <a:gd name="T5" fmla="*/ 357 h 544"/>
                <a:gd name="T6" fmla="*/ 0 60000 65536"/>
                <a:gd name="T7" fmla="*/ 0 60000 65536"/>
                <a:gd name="T8" fmla="*/ 0 60000 65536"/>
              </a:gdLst>
              <a:ahLst/>
              <a:cxnLst>
                <a:cxn ang="T6">
                  <a:pos x="T0" y="T1"/>
                </a:cxn>
                <a:cxn ang="T7">
                  <a:pos x="T2" y="T3"/>
                </a:cxn>
                <a:cxn ang="T8">
                  <a:pos x="T4" y="T5"/>
                </a:cxn>
              </a:cxnLst>
              <a:rect l="0" t="0" r="r" b="b"/>
              <a:pathLst>
                <a:path w="317" h="544">
                  <a:moveTo>
                    <a:pt x="0" y="0"/>
                  </a:moveTo>
                  <a:lnTo>
                    <a:pt x="317" y="544"/>
                  </a:lnTo>
                  <a:lnTo>
                    <a:pt x="226" y="499"/>
                  </a:lnTo>
                </a:path>
              </a:pathLst>
            </a:custGeom>
            <a:noFill/>
            <a:ln w="38100" cap="flat" cmpd="sng">
              <a:solidFill>
                <a:srgbClr val="FF0000"/>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8" name="Freeform 81"/>
            <p:cNvSpPr>
              <a:spLocks/>
            </p:cNvSpPr>
            <p:nvPr/>
          </p:nvSpPr>
          <p:spPr bwMode="auto">
            <a:xfrm>
              <a:off x="1225" y="3031"/>
              <a:ext cx="272" cy="432"/>
            </a:xfrm>
            <a:custGeom>
              <a:avLst/>
              <a:gdLst>
                <a:gd name="T0" fmla="*/ 0 w 317"/>
                <a:gd name="T1" fmla="*/ 0 h 544"/>
                <a:gd name="T2" fmla="*/ 272 w 317"/>
                <a:gd name="T3" fmla="*/ 432 h 544"/>
                <a:gd name="T4" fmla="*/ 194 w 317"/>
                <a:gd name="T5" fmla="*/ 396 h 544"/>
                <a:gd name="T6" fmla="*/ 0 60000 65536"/>
                <a:gd name="T7" fmla="*/ 0 60000 65536"/>
                <a:gd name="T8" fmla="*/ 0 60000 65536"/>
              </a:gdLst>
              <a:ahLst/>
              <a:cxnLst>
                <a:cxn ang="T6">
                  <a:pos x="T0" y="T1"/>
                </a:cxn>
                <a:cxn ang="T7">
                  <a:pos x="T2" y="T3"/>
                </a:cxn>
                <a:cxn ang="T8">
                  <a:pos x="T4" y="T5"/>
                </a:cxn>
              </a:cxnLst>
              <a:rect l="0" t="0" r="r" b="b"/>
              <a:pathLst>
                <a:path w="317" h="544">
                  <a:moveTo>
                    <a:pt x="0" y="0"/>
                  </a:moveTo>
                  <a:lnTo>
                    <a:pt x="317" y="544"/>
                  </a:lnTo>
                  <a:lnTo>
                    <a:pt x="226" y="499"/>
                  </a:lnTo>
                </a:path>
              </a:pathLst>
            </a:custGeom>
            <a:noFill/>
            <a:ln w="38100" cap="flat" cmpd="sng">
              <a:solidFill>
                <a:srgbClr val="FF0000"/>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59" name="Freeform 82"/>
            <p:cNvSpPr>
              <a:spLocks/>
            </p:cNvSpPr>
            <p:nvPr/>
          </p:nvSpPr>
          <p:spPr bwMode="auto">
            <a:xfrm>
              <a:off x="2450" y="2598"/>
              <a:ext cx="226" cy="345"/>
            </a:xfrm>
            <a:custGeom>
              <a:avLst/>
              <a:gdLst>
                <a:gd name="T0" fmla="*/ 0 w 317"/>
                <a:gd name="T1" fmla="*/ 0 h 544"/>
                <a:gd name="T2" fmla="*/ 226 w 317"/>
                <a:gd name="T3" fmla="*/ 345 h 544"/>
                <a:gd name="T4" fmla="*/ 161 w 317"/>
                <a:gd name="T5" fmla="*/ 316 h 544"/>
                <a:gd name="T6" fmla="*/ 0 60000 65536"/>
                <a:gd name="T7" fmla="*/ 0 60000 65536"/>
                <a:gd name="T8" fmla="*/ 0 60000 65536"/>
              </a:gdLst>
              <a:ahLst/>
              <a:cxnLst>
                <a:cxn ang="T6">
                  <a:pos x="T0" y="T1"/>
                </a:cxn>
                <a:cxn ang="T7">
                  <a:pos x="T2" y="T3"/>
                </a:cxn>
                <a:cxn ang="T8">
                  <a:pos x="T4" y="T5"/>
                </a:cxn>
              </a:cxnLst>
              <a:rect l="0" t="0" r="r" b="b"/>
              <a:pathLst>
                <a:path w="317" h="544">
                  <a:moveTo>
                    <a:pt x="0" y="0"/>
                  </a:moveTo>
                  <a:lnTo>
                    <a:pt x="317" y="544"/>
                  </a:lnTo>
                  <a:lnTo>
                    <a:pt x="226" y="499"/>
                  </a:lnTo>
                </a:path>
              </a:pathLst>
            </a:custGeom>
            <a:noFill/>
            <a:ln w="38100" cap="flat" cmpd="sng">
              <a:solidFill>
                <a:srgbClr val="FF0000"/>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60" name="Freeform 83"/>
            <p:cNvSpPr>
              <a:spLocks/>
            </p:cNvSpPr>
            <p:nvPr/>
          </p:nvSpPr>
          <p:spPr bwMode="auto">
            <a:xfrm>
              <a:off x="2495" y="2339"/>
              <a:ext cx="181" cy="259"/>
            </a:xfrm>
            <a:custGeom>
              <a:avLst/>
              <a:gdLst>
                <a:gd name="T0" fmla="*/ 0 w 317"/>
                <a:gd name="T1" fmla="*/ 0 h 544"/>
                <a:gd name="T2" fmla="*/ 181 w 317"/>
                <a:gd name="T3" fmla="*/ 259 h 544"/>
                <a:gd name="T4" fmla="*/ 129 w 317"/>
                <a:gd name="T5" fmla="*/ 238 h 544"/>
                <a:gd name="T6" fmla="*/ 0 60000 65536"/>
                <a:gd name="T7" fmla="*/ 0 60000 65536"/>
                <a:gd name="T8" fmla="*/ 0 60000 65536"/>
              </a:gdLst>
              <a:ahLst/>
              <a:cxnLst>
                <a:cxn ang="T6">
                  <a:pos x="T0" y="T1"/>
                </a:cxn>
                <a:cxn ang="T7">
                  <a:pos x="T2" y="T3"/>
                </a:cxn>
                <a:cxn ang="T8">
                  <a:pos x="T4" y="T5"/>
                </a:cxn>
              </a:cxnLst>
              <a:rect l="0" t="0" r="r" b="b"/>
              <a:pathLst>
                <a:path w="317" h="544">
                  <a:moveTo>
                    <a:pt x="0" y="0"/>
                  </a:moveTo>
                  <a:lnTo>
                    <a:pt x="317" y="544"/>
                  </a:lnTo>
                  <a:lnTo>
                    <a:pt x="226" y="499"/>
                  </a:lnTo>
                </a:path>
              </a:pathLst>
            </a:custGeom>
            <a:noFill/>
            <a:ln w="38100" cap="flat" cmpd="sng">
              <a:solidFill>
                <a:srgbClr val="FF0000"/>
              </a:solidFill>
              <a:prstDash val="solid"/>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grpSp>
      <p:sp>
        <p:nvSpPr>
          <p:cNvPr id="5124" name="AutoShape 84"/>
          <p:cNvSpPr>
            <a:spLocks noChangeArrowheads="1"/>
          </p:cNvSpPr>
          <p:nvPr/>
        </p:nvSpPr>
        <p:spPr bwMode="auto">
          <a:xfrm>
            <a:off x="612775" y="1393825"/>
            <a:ext cx="8496300" cy="1943100"/>
          </a:xfrm>
          <a:prstGeom prst="roundRect">
            <a:avLst>
              <a:gd name="adj" fmla="val 9782"/>
            </a:avLst>
          </a:prstGeom>
          <a:solidFill>
            <a:srgbClr val="CCFFFF"/>
          </a:solidFill>
          <a:ln w="28575">
            <a:solidFill>
              <a:srgbClr val="0000FF"/>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27" name="Line 87"/>
          <p:cNvSpPr>
            <a:spLocks noChangeShapeType="1"/>
          </p:cNvSpPr>
          <p:nvPr/>
        </p:nvSpPr>
        <p:spPr bwMode="auto">
          <a:xfrm>
            <a:off x="2411413" y="5942013"/>
            <a:ext cx="0" cy="0"/>
          </a:xfrm>
          <a:prstGeom prst="line">
            <a:avLst/>
          </a:prstGeom>
          <a:noFill/>
          <a:ln w="9525">
            <a:noFill/>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28" name="Line 88"/>
          <p:cNvSpPr>
            <a:spLocks noChangeShapeType="1"/>
          </p:cNvSpPr>
          <p:nvPr/>
        </p:nvSpPr>
        <p:spPr bwMode="auto">
          <a:xfrm>
            <a:off x="2411413" y="5942013"/>
            <a:ext cx="0" cy="0"/>
          </a:xfrm>
          <a:prstGeom prst="line">
            <a:avLst/>
          </a:prstGeom>
          <a:noFill/>
          <a:ln w="9525">
            <a:noFill/>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29" name="Line 89"/>
          <p:cNvSpPr>
            <a:spLocks noChangeShapeType="1"/>
          </p:cNvSpPr>
          <p:nvPr/>
        </p:nvSpPr>
        <p:spPr bwMode="auto">
          <a:xfrm flipV="1">
            <a:off x="900113" y="3133725"/>
            <a:ext cx="0" cy="576263"/>
          </a:xfrm>
          <a:prstGeom prst="line">
            <a:avLst/>
          </a:prstGeom>
          <a:noFill/>
          <a:ln w="9525">
            <a:noFill/>
            <a:round/>
            <a:headEnd/>
            <a:tailEnd/>
          </a:ln>
          <a:effectLst/>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5131" name="Text Box 95"/>
          <p:cNvSpPr txBox="1">
            <a:spLocks noChangeArrowheads="1"/>
          </p:cNvSpPr>
          <p:nvPr/>
        </p:nvSpPr>
        <p:spPr bwMode="auto">
          <a:xfrm>
            <a:off x="684213" y="1355725"/>
            <a:ext cx="8459787" cy="1881188"/>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Lucida Sans Unicode"/>
                <a:ea typeface="ＭＳ Ｐゴシック" panose="020B0600070205080204" pitchFamily="34" charset="-128"/>
                <a:cs typeface="+mn-cs"/>
              </a:rPr>
              <a:t>The solar cell is composed of a P-type semiconductor and an N-type semiconductor. Solar light hitting the cell produces two types of electrons, negatively and positively charged electrons in the semiconductors.</a:t>
            </a:r>
          </a:p>
          <a:p>
            <a:pPr marL="0" marR="0" lvl="0" indent="0" algn="l" defTabSz="914400" rtl="0" eaLnBrk="1" fontAlgn="auto" latinLnBrk="0" hangingPunct="1">
              <a:lnSpc>
                <a:spcPct val="90000"/>
              </a:lnSpc>
              <a:spcBef>
                <a:spcPct val="20000"/>
              </a:spcBef>
              <a:spcAft>
                <a:spcPts val="0"/>
              </a:spcAft>
              <a:buClrTx/>
              <a:buSzTx/>
              <a:buFontTx/>
              <a:buNone/>
              <a:tabLst/>
              <a:defRPr/>
            </a:pPr>
            <a:r>
              <a:rPr kumimoji="1" lang="en-US" altLang="ja-JP" sz="1800" b="0" i="0" u="sng" strike="noStrike" kern="1200" cap="none" spc="0" normalizeH="0" baseline="0" noProof="0" dirty="0">
                <a:ln>
                  <a:noFill/>
                </a:ln>
                <a:solidFill>
                  <a:srgbClr val="FF0000"/>
                </a:solidFill>
                <a:effectLst/>
                <a:uLnTx/>
                <a:uFillTx/>
                <a:latin typeface="Lucida Sans Unicode"/>
                <a:ea typeface="ＭＳ Ｐゴシック" panose="020B0600070205080204" pitchFamily="34" charset="-128"/>
                <a:cs typeface="+mn-cs"/>
              </a:rPr>
              <a:t>Negatively charged (-) electrons</a:t>
            </a:r>
            <a:r>
              <a:rPr kumimoji="1" lang="en-US" altLang="ja-JP" sz="1800" b="0" i="0" u="none" strike="noStrike" kern="1200" cap="none" spc="0" normalizeH="0" baseline="0" noProof="0" dirty="0">
                <a:ln>
                  <a:noFill/>
                </a:ln>
                <a:solidFill>
                  <a:prstClr val="black"/>
                </a:solidFill>
                <a:effectLst/>
                <a:uLnTx/>
                <a:uFillTx/>
                <a:latin typeface="Lucida Sans Unicode"/>
                <a:ea typeface="ＭＳ Ｐゴシック" panose="020B0600070205080204" pitchFamily="34" charset="-128"/>
                <a:cs typeface="+mn-cs"/>
              </a:rPr>
              <a:t> gather around the </a:t>
            </a:r>
            <a:r>
              <a:rPr kumimoji="1" lang="en-US" altLang="ja-JP" sz="1800" b="0" i="0" u="sng" strike="noStrike" kern="1200" cap="none" spc="0" normalizeH="0" baseline="0" noProof="0" dirty="0">
                <a:ln>
                  <a:noFill/>
                </a:ln>
                <a:solidFill>
                  <a:srgbClr val="FF0000"/>
                </a:solidFill>
                <a:effectLst/>
                <a:uLnTx/>
                <a:uFillTx/>
                <a:latin typeface="Lucida Sans Unicode"/>
                <a:ea typeface="ＭＳ Ｐゴシック" panose="020B0600070205080204" pitchFamily="34" charset="-128"/>
                <a:cs typeface="+mn-cs"/>
              </a:rPr>
              <a:t>N-type semiconductor</a:t>
            </a:r>
            <a:r>
              <a:rPr kumimoji="1" lang="en-US" altLang="ja-JP" sz="1800" b="0" i="0" u="none" strike="noStrike" kern="1200" cap="none" spc="0" normalizeH="0" baseline="0" noProof="0" dirty="0">
                <a:ln>
                  <a:noFill/>
                </a:ln>
                <a:solidFill>
                  <a:prstClr val="black"/>
                </a:solidFill>
                <a:effectLst/>
                <a:uLnTx/>
                <a:uFillTx/>
                <a:latin typeface="Lucida Sans Unicode"/>
                <a:ea typeface="ＭＳ Ｐゴシック" panose="020B0600070205080204" pitchFamily="34" charset="-128"/>
                <a:cs typeface="+mn-cs"/>
              </a:rPr>
              <a:t> while </a:t>
            </a:r>
            <a:r>
              <a:rPr kumimoji="1" lang="en-US" altLang="ja-JP" sz="1800" b="0" i="0" u="sng" strike="noStrike" kern="1200" cap="none" spc="0" normalizeH="0" baseline="0" noProof="0" dirty="0">
                <a:ln>
                  <a:noFill/>
                </a:ln>
                <a:solidFill>
                  <a:srgbClr val="FF0000"/>
                </a:solidFill>
                <a:effectLst/>
                <a:uLnTx/>
                <a:uFillTx/>
                <a:latin typeface="Lucida Sans Unicode"/>
                <a:ea typeface="ＭＳ Ｐゴシック" panose="020B0600070205080204" pitchFamily="34" charset="-128"/>
                <a:cs typeface="+mn-cs"/>
              </a:rPr>
              <a:t>positively charged (+) electrons</a:t>
            </a:r>
            <a:r>
              <a:rPr kumimoji="1" lang="en-US" altLang="ja-JP" sz="1800" b="0" i="0" u="none" strike="noStrike" kern="1200" cap="none" spc="0" normalizeH="0" baseline="0" noProof="0" dirty="0">
                <a:ln>
                  <a:noFill/>
                </a:ln>
                <a:solidFill>
                  <a:prstClr val="black"/>
                </a:solidFill>
                <a:effectLst/>
                <a:uLnTx/>
                <a:uFillTx/>
                <a:latin typeface="Lucida Sans Unicode"/>
                <a:ea typeface="ＭＳ Ｐゴシック" panose="020B0600070205080204" pitchFamily="34" charset="-128"/>
                <a:cs typeface="+mn-cs"/>
              </a:rPr>
              <a:t> gather around the </a:t>
            </a:r>
            <a:r>
              <a:rPr kumimoji="1" lang="en-US" altLang="ja-JP" sz="1800" b="0" i="0" u="sng" strike="noStrike" kern="1200" cap="none" spc="0" normalizeH="0" baseline="0" noProof="0" dirty="0">
                <a:ln>
                  <a:noFill/>
                </a:ln>
                <a:solidFill>
                  <a:srgbClr val="FF0000"/>
                </a:solidFill>
                <a:effectLst/>
                <a:uLnTx/>
                <a:uFillTx/>
                <a:latin typeface="Lucida Sans Unicode"/>
                <a:ea typeface="ＭＳ Ｐゴシック" panose="020B0600070205080204" pitchFamily="34" charset="-128"/>
                <a:cs typeface="+mn-cs"/>
              </a:rPr>
              <a:t>P-type semiconductor</a:t>
            </a:r>
            <a:r>
              <a:rPr kumimoji="1" lang="en-US" altLang="ja-JP" sz="1800" b="0" i="0" u="none" strike="noStrike" kern="1200" cap="none" spc="0" normalizeH="0" baseline="0" noProof="0" dirty="0">
                <a:ln>
                  <a:noFill/>
                </a:ln>
                <a:solidFill>
                  <a:prstClr val="black"/>
                </a:solidFill>
                <a:effectLst/>
                <a:uLnTx/>
                <a:uFillTx/>
                <a:latin typeface="Lucida Sans Unicode"/>
                <a:ea typeface="ＭＳ Ｐゴシック" panose="020B0600070205080204" pitchFamily="34" charset="-128"/>
                <a:cs typeface="+mn-cs"/>
              </a:rPr>
              <a:t>. When you connect loads such as a light bulb, electric current flows between the two electrodes.</a:t>
            </a:r>
          </a:p>
        </p:txBody>
      </p:sp>
    </p:spTree>
    <p:extLst>
      <p:ext uri="{BB962C8B-B14F-4D97-AF65-F5344CB8AC3E}">
        <p14:creationId xmlns:p14="http://schemas.microsoft.com/office/powerpoint/2010/main" val="76102329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idx="1"/>
          </p:nvPr>
        </p:nvSpPr>
        <p:spPr>
          <a:xfrm>
            <a:off x="609600" y="762000"/>
            <a:ext cx="7848600" cy="457200"/>
          </a:xfrm>
        </p:spPr>
        <p:txBody>
          <a:bodyPr>
            <a:normAutofit fontScale="77500" lnSpcReduction="20000"/>
          </a:bodyPr>
          <a:lstStyle/>
          <a:p>
            <a:pPr eaLnBrk="1" hangingPunct="1"/>
            <a:r>
              <a:rPr lang="en-US" altLang="ja-JP"/>
              <a:t>Crystal cell  (Single crystal and Poly crystalline Silicon)</a:t>
            </a:r>
            <a:endParaRPr lang="ja-JP" altLang="en-US"/>
          </a:p>
        </p:txBody>
      </p:sp>
      <p:sp>
        <p:nvSpPr>
          <p:cNvPr id="332806" name="Rectangle 6"/>
          <p:cNvSpPr>
            <a:spLocks noGrp="1" noChangeArrowheads="1"/>
          </p:cNvSpPr>
          <p:nvPr>
            <p:ph type="title"/>
          </p:nvPr>
        </p:nvSpPr>
        <p:spPr>
          <a:xfrm>
            <a:off x="609600" y="166688"/>
            <a:ext cx="7639050" cy="519112"/>
          </a:xfrm>
        </p:spPr>
        <p:txBody>
          <a:bodyPr>
            <a:normAutofit fontScale="90000"/>
          </a:bodyPr>
          <a:lstStyle/>
          <a:p>
            <a:pPr eaLnBrk="1" hangingPunct="1">
              <a:defRPr/>
            </a:pPr>
            <a:r>
              <a:rPr lang="en-US" altLang="ja-JP" dirty="0">
                <a:effectLst>
                  <a:outerShdw blurRad="38100" dist="38100" dir="2700000" algn="tl">
                    <a:srgbClr val="FFFFFF"/>
                  </a:outerShdw>
                </a:effectLst>
              </a:rPr>
              <a:t>Common types of PV cell </a:t>
            </a:r>
            <a:endParaRPr lang="ja-JP" altLang="en-US" dirty="0">
              <a:effectLst>
                <a:outerShdw blurRad="38100" dist="38100" dir="2700000" algn="tl">
                  <a:srgbClr val="FFFFFF"/>
                </a:outerShdw>
              </a:effectLst>
            </a:endParaRPr>
          </a:p>
        </p:txBody>
      </p:sp>
      <p:pic>
        <p:nvPicPr>
          <p:cNvPr id="10243" name="Picture 2" descr="temp1"/>
          <p:cNvPicPr>
            <a:picLocks noChangeAspect="1" noChangeArrowheads="1"/>
          </p:cNvPicPr>
          <p:nvPr/>
        </p:nvPicPr>
        <p:blipFill>
          <a:blip r:embed="rId3" cstate="print"/>
          <a:srcRect l="4953" t="8463" b="5641"/>
          <a:stretch>
            <a:fillRect/>
          </a:stretch>
        </p:blipFill>
        <p:spPr bwMode="auto">
          <a:xfrm>
            <a:off x="762000" y="1371600"/>
            <a:ext cx="8305800" cy="5043488"/>
          </a:xfrm>
          <a:prstGeom prst="rect">
            <a:avLst/>
          </a:prstGeom>
          <a:noFill/>
          <a:ln w="9525">
            <a:noFill/>
            <a:miter lim="800000"/>
            <a:headEnd/>
            <a:tailEnd/>
          </a:ln>
        </p:spPr>
      </p:pic>
      <p:sp>
        <p:nvSpPr>
          <p:cNvPr id="10245" name="Text Box 4"/>
          <p:cNvSpPr txBox="1">
            <a:spLocks noChangeArrowheads="1"/>
          </p:cNvSpPr>
          <p:nvPr/>
        </p:nvSpPr>
        <p:spPr bwMode="auto">
          <a:xfrm>
            <a:off x="1952625" y="1268413"/>
            <a:ext cx="2327275" cy="466725"/>
          </a:xfrm>
          <a:prstGeom prst="rect">
            <a:avLst/>
          </a:prstGeom>
          <a:solidFill>
            <a:srgbClr val="FFFF00"/>
          </a:solidFill>
          <a:ln w="9525">
            <a:solidFill>
              <a:schemeClr val="tx1"/>
            </a:solidFill>
            <a:miter lim="800000"/>
            <a:headEnd/>
            <a:tailEnd/>
          </a:ln>
          <a:effectLst/>
        </p:spPr>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prstClr val="black"/>
                </a:solidFill>
                <a:effectLst/>
                <a:uLnTx/>
                <a:uFillTx/>
                <a:latin typeface="Lucida Sans Unicode"/>
                <a:ea typeface="ＭＳ ゴシック" pitchFamily="49" charset="-128"/>
                <a:cs typeface="+mn-cs"/>
              </a:rPr>
              <a:t>Single crystal</a:t>
            </a:r>
          </a:p>
        </p:txBody>
      </p:sp>
      <p:sp>
        <p:nvSpPr>
          <p:cNvPr id="10246" name="Text Box 5"/>
          <p:cNvSpPr txBox="1">
            <a:spLocks noChangeArrowheads="1"/>
          </p:cNvSpPr>
          <p:nvPr/>
        </p:nvSpPr>
        <p:spPr bwMode="auto">
          <a:xfrm>
            <a:off x="5446713" y="1268413"/>
            <a:ext cx="2438400" cy="466725"/>
          </a:xfrm>
          <a:prstGeom prst="rect">
            <a:avLst/>
          </a:prstGeom>
          <a:solidFill>
            <a:srgbClr val="FFFF00"/>
          </a:solidFill>
          <a:ln w="9525">
            <a:solidFill>
              <a:schemeClr val="tx1"/>
            </a:solidFill>
            <a:miter lim="800000"/>
            <a:headEnd/>
            <a:tailEnd/>
          </a:ln>
          <a:effectLst/>
        </p:spPr>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Poly crystalline</a:t>
            </a:r>
            <a:endParaRPr kumimoji="0" lang="ja-JP" altLang="en-US" sz="24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endParaRPr>
          </a:p>
        </p:txBody>
      </p:sp>
      <p:sp>
        <p:nvSpPr>
          <p:cNvPr id="10248" name="Rectangle 7"/>
          <p:cNvSpPr>
            <a:spLocks noChangeArrowheads="1"/>
          </p:cNvSpPr>
          <p:nvPr/>
        </p:nvSpPr>
        <p:spPr bwMode="auto">
          <a:xfrm>
            <a:off x="825500" y="5611813"/>
            <a:ext cx="3746500" cy="641350"/>
          </a:xfrm>
          <a:prstGeom prst="rect">
            <a:avLst/>
          </a:prstGeom>
          <a:solidFill>
            <a:srgbClr val="EAEAEA"/>
          </a:solidFill>
          <a:ln w="28575">
            <a:noFill/>
            <a:miter lim="800000"/>
            <a:headEnd/>
            <a:tailEnd/>
          </a:ln>
          <a:effectLst/>
        </p:spPr>
        <p:txBody>
          <a:bodyPr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Formed by melting high purity silicon like as Integrated Circuit</a:t>
            </a:r>
            <a:endParaRPr kumimoji="0" lang="ja-JP" altLang="en-US" sz="18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endParaRPr>
          </a:p>
        </p:txBody>
      </p:sp>
      <p:sp>
        <p:nvSpPr>
          <p:cNvPr id="10249" name="Rectangle 8"/>
          <p:cNvSpPr>
            <a:spLocks noChangeArrowheads="1"/>
          </p:cNvSpPr>
          <p:nvPr/>
        </p:nvSpPr>
        <p:spPr bwMode="auto">
          <a:xfrm>
            <a:off x="4713288" y="5611813"/>
            <a:ext cx="3962400" cy="641350"/>
          </a:xfrm>
          <a:prstGeom prst="rect">
            <a:avLst/>
          </a:prstGeom>
          <a:solidFill>
            <a:srgbClr val="EAEAEA"/>
          </a:solidFill>
          <a:ln w="28575">
            <a:noFill/>
            <a:miter lim="800000"/>
            <a:headEnd/>
            <a:tailEnd/>
          </a:ln>
          <a:effectLst/>
        </p:spPr>
        <p:txBody>
          <a:bodyPr lIns="90000" tIns="46800" rIns="90000" bIns="4680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Lucida Sans Unicode"/>
                <a:ea typeface="ＭＳ Ｐゴシック" panose="020B0600070205080204" pitchFamily="34" charset="-128"/>
                <a:cs typeface="+mn-cs"/>
              </a:rPr>
              <a:t>For mass production, cell is sliced from roughly crystallized ingot.</a:t>
            </a:r>
          </a:p>
        </p:txBody>
      </p:sp>
    </p:spTree>
    <p:extLst>
      <p:ext uri="{BB962C8B-B14F-4D97-AF65-F5344CB8AC3E}">
        <p14:creationId xmlns:p14="http://schemas.microsoft.com/office/powerpoint/2010/main" val="14695170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pic>
        <p:nvPicPr>
          <p:cNvPr id="236546" name="Picture 2" descr="Bar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6632"/>
            <a:ext cx="8568952" cy="648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94043"/>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95400" y="1371600"/>
            <a:ext cx="6400800" cy="31242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52" name="Rectangle 4"/>
          <p:cNvSpPr>
            <a:spLocks noChangeArrowheads="1"/>
          </p:cNvSpPr>
          <p:nvPr/>
        </p:nvSpPr>
        <p:spPr bwMode="auto">
          <a:xfrm>
            <a:off x="838200" y="2286000"/>
            <a:ext cx="76200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Arial" charset="0"/>
                <a:ea typeface="+mn-ea"/>
                <a:cs typeface="Arial" charset="0"/>
              </a:rPr>
              <a:t>GREEN ENERGY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Arial" charset="0"/>
                <a:ea typeface="+mn-ea"/>
                <a:cs typeface="Arial" charset="0"/>
              </a:rPr>
              <a:t>GENERATION@IIT ROORKEE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Arial" charset="0"/>
              <a:ea typeface="+mn-ea"/>
              <a:cs typeface="Arial" charset="0"/>
            </a:endParaRPr>
          </a:p>
        </p:txBody>
      </p:sp>
      <p:pic>
        <p:nvPicPr>
          <p:cNvPr id="2053" name="Picture 5" descr="Green Energy Pi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546600"/>
            <a:ext cx="17526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024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6200" y="76200"/>
            <a:ext cx="8839200" cy="6858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p:cNvGraphicFramePr/>
          <p:nvPr>
            <p:extLst/>
          </p:nvPr>
        </p:nvGraphicFramePr>
        <p:xfrm>
          <a:off x="381000" y="838200"/>
          <a:ext cx="8382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76" name="TextBox 5"/>
          <p:cNvSpPr txBox="1">
            <a:spLocks noChangeArrowheads="1"/>
          </p:cNvSpPr>
          <p:nvPr/>
        </p:nvSpPr>
        <p:spPr bwMode="auto">
          <a:xfrm>
            <a:off x="228600" y="39688"/>
            <a:ext cx="853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Arial" charset="0"/>
                <a:ea typeface="+mn-ea"/>
                <a:cs typeface="Arial" charset="0"/>
              </a:rPr>
              <a:t>GREEN ENERGY GENERATION</a:t>
            </a:r>
          </a:p>
        </p:txBody>
      </p:sp>
      <p:sp>
        <p:nvSpPr>
          <p:cNvPr id="3077" name="TextBox 3"/>
          <p:cNvSpPr txBox="1">
            <a:spLocks noChangeArrowheads="1"/>
          </p:cNvSpPr>
          <p:nvPr/>
        </p:nvSpPr>
        <p:spPr bwMode="auto">
          <a:xfrm>
            <a:off x="2971800" y="6400800"/>
            <a:ext cx="586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2368349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 y="0"/>
            <a:ext cx="9144000" cy="762000"/>
          </a:xfrm>
        </p:spPr>
        <p:txBody>
          <a:bodyPr/>
          <a:lstStyle/>
          <a:p>
            <a:pPr eaLnBrk="1" hangingPunct="1"/>
            <a:r>
              <a:rPr lang="en-US"/>
              <a:t>Solar Photovoltaic Electricity </a:t>
            </a:r>
            <a:r>
              <a:rPr lang="en-US" sz="3200">
                <a:latin typeface="Times New Roman" pitchFamily="18" charset="0"/>
                <a:cs typeface="Times New Roman" pitchFamily="18" charset="0"/>
              </a:rPr>
              <a:t>Roof top</a:t>
            </a:r>
            <a:endParaRPr lang="en-US">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nvPr>
        </p:nvGraphicFramePr>
        <p:xfrm>
          <a:off x="76200" y="858838"/>
          <a:ext cx="4495800" cy="5922992"/>
        </p:xfrm>
        <a:graphic>
          <a:graphicData uri="http://schemas.openxmlformats.org/drawingml/2006/table">
            <a:tbl>
              <a:tblPr firstRow="1" bandRow="1">
                <a:tableStyleId>{F2DE63D5-997A-4646-A377-4702673A728D}</a:tableStyleId>
              </a:tblPr>
              <a:tblGrid>
                <a:gridCol w="1981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70764">
                <a:tc>
                  <a:txBody>
                    <a:bodyPr/>
                    <a:lstStyle/>
                    <a:p>
                      <a:pPr marL="0" algn="l" defTabSz="914400" rtl="0" eaLnBrk="1" latinLnBrk="0" hangingPunct="1"/>
                      <a:r>
                        <a:rPr lang="en-US" sz="1600" kern="1200" dirty="0"/>
                        <a:t>Cumulative capacity</a:t>
                      </a:r>
                      <a:endParaRPr lang="en-GB" sz="1600" b="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1.819 </a:t>
                      </a:r>
                      <a:r>
                        <a:rPr lang="en-US" sz="1600" kern="1200" dirty="0" err="1"/>
                        <a:t>MWp</a:t>
                      </a:r>
                      <a:endParaRPr lang="en-GB" sz="1600" b="1"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22935">
                <a:tc>
                  <a:txBody>
                    <a:bodyPr/>
                    <a:lstStyle/>
                    <a:p>
                      <a:pPr marL="0" algn="l" defTabSz="914400" rtl="0" eaLnBrk="1" latinLnBrk="0" hangingPunct="1"/>
                      <a:r>
                        <a:rPr lang="en-US" sz="1600" kern="1200" dirty="0"/>
                        <a:t>Roof area covered</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22,000  sq m </a:t>
                      </a:r>
                    </a:p>
                    <a:p>
                      <a:pPr marL="0" algn="l" defTabSz="914400" rtl="0" eaLnBrk="1" latinLnBrk="0" hangingPunct="1"/>
                      <a:r>
                        <a:rPr lang="en-US" sz="1600" kern="1200" dirty="0"/>
                        <a:t>(27 buildings of</a:t>
                      </a:r>
                      <a:r>
                        <a:rPr lang="en-US" sz="1600" kern="1200" baseline="0" dirty="0"/>
                        <a:t> all departments and units</a:t>
                      </a:r>
                      <a:r>
                        <a:rPr lang="en-US" sz="1600" kern="1200" dirty="0"/>
                        <a:t>)</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764">
                <a:tc>
                  <a:txBody>
                    <a:bodyPr/>
                    <a:lstStyle/>
                    <a:p>
                      <a:pPr marL="0" algn="l" defTabSz="914400" rtl="0" eaLnBrk="1" latinLnBrk="0" hangingPunct="1"/>
                      <a:r>
                        <a:rPr lang="en-US" sz="1600" kern="1200" dirty="0"/>
                        <a:t>Technology Used</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Polycrystalline Silicon</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764">
                <a:tc>
                  <a:txBody>
                    <a:bodyPr/>
                    <a:lstStyle/>
                    <a:p>
                      <a:pPr marL="0" algn="l" defTabSz="914400" rtl="0" eaLnBrk="1" latinLnBrk="0" hangingPunct="1"/>
                      <a:r>
                        <a:rPr lang="en-US" sz="1600" kern="1200" dirty="0"/>
                        <a:t>Cost of the system</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Rs.</a:t>
                      </a:r>
                      <a:r>
                        <a:rPr lang="en-US" sz="1600" kern="1200" baseline="0" dirty="0"/>
                        <a:t> </a:t>
                      </a:r>
                      <a:r>
                        <a:rPr lang="en-US" sz="1600" kern="1200" dirty="0"/>
                        <a:t>14.14 </a:t>
                      </a:r>
                      <a:r>
                        <a:rPr lang="en-US" sz="1600" kern="1200" dirty="0" err="1"/>
                        <a:t>crore</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0725">
                <a:tc>
                  <a:txBody>
                    <a:bodyPr/>
                    <a:lstStyle/>
                    <a:p>
                      <a:pPr marL="0" algn="l" defTabSz="914400" rtl="0" eaLnBrk="1" latinLnBrk="0" hangingPunct="1"/>
                      <a:r>
                        <a:rPr lang="en-US" sz="1600" kern="1200" dirty="0"/>
                        <a:t>First 5 year O&amp;M cost</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Rs.   13.75 </a:t>
                      </a:r>
                      <a:r>
                        <a:rPr lang="en-US" sz="1600" kern="1200" dirty="0" err="1"/>
                        <a:t>lacs</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9097">
                <a:tc>
                  <a:txBody>
                    <a:bodyPr/>
                    <a:lstStyle/>
                    <a:p>
                      <a:pPr marL="0" algn="l" defTabSz="914400" rtl="0" eaLnBrk="1" latinLnBrk="0" hangingPunct="1"/>
                      <a:r>
                        <a:rPr lang="en-US" sz="1600" kern="1200" dirty="0"/>
                        <a:t>O&amp;M cost 6 to 25</a:t>
                      </a:r>
                      <a:r>
                        <a:rPr lang="en-US" sz="1600" kern="1200" baseline="30000" dirty="0"/>
                        <a:t>th</a:t>
                      </a:r>
                      <a:r>
                        <a:rPr lang="en-US" sz="1600" kern="1200" dirty="0"/>
                        <a:t> year</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Rs. 3.49 to</a:t>
                      </a:r>
                      <a:r>
                        <a:rPr lang="en-US" sz="1600" kern="1200" baseline="0" dirty="0"/>
                        <a:t> 15.55 </a:t>
                      </a:r>
                      <a:r>
                        <a:rPr lang="en-US" sz="1600" kern="1200" baseline="0" dirty="0" err="1"/>
                        <a:t>lacs</a:t>
                      </a:r>
                      <a:r>
                        <a:rPr lang="en-US" sz="1600" kern="1200" baseline="0" dirty="0"/>
                        <a:t> per year</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79097">
                <a:tc>
                  <a:txBody>
                    <a:bodyPr/>
                    <a:lstStyle/>
                    <a:p>
                      <a:pPr marL="0" algn="l" defTabSz="914400" rtl="0" eaLnBrk="1" latinLnBrk="0" hangingPunct="1"/>
                      <a:r>
                        <a:rPr lang="en-GB" sz="1600" kern="1200" dirty="0">
                          <a:solidFill>
                            <a:schemeClr val="tx1"/>
                          </a:solidFill>
                          <a:latin typeface="Times New Roman" pitchFamily="18" charset="0"/>
                          <a:ea typeface="+mn-ea"/>
                          <a:cs typeface="Times New Roman" pitchFamily="18" charset="0"/>
                        </a:rPr>
                        <a:t>Unit Generation cost </a:t>
                      </a: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Times New Roman" pitchFamily="18" charset="0"/>
                          <a:ea typeface="+mn-ea"/>
                          <a:cs typeface="Times New Roman" pitchFamily="18" charset="0"/>
                        </a:rPr>
                        <a:t>Rs. 8.5 (without</a:t>
                      </a:r>
                      <a:r>
                        <a:rPr lang="en-GB" sz="1600" kern="1200" baseline="0" dirty="0">
                          <a:solidFill>
                            <a:schemeClr val="tx1"/>
                          </a:solidFill>
                          <a:latin typeface="Times New Roman" pitchFamily="18" charset="0"/>
                          <a:ea typeface="+mn-ea"/>
                          <a:cs typeface="Times New Roman" pitchFamily="18" charset="0"/>
                        </a:rPr>
                        <a:t> subsidy)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Times New Roman" pitchFamily="18" charset="0"/>
                          <a:ea typeface="+mn-ea"/>
                          <a:cs typeface="Times New Roman" pitchFamily="18" charset="0"/>
                        </a:rPr>
                        <a:t>Rs. 0.85 (with</a:t>
                      </a:r>
                      <a:r>
                        <a:rPr lang="en-GB" sz="1600" kern="1200" baseline="0" dirty="0">
                          <a:solidFill>
                            <a:schemeClr val="tx1"/>
                          </a:solidFill>
                          <a:latin typeface="Times New Roman" pitchFamily="18" charset="0"/>
                          <a:ea typeface="+mn-ea"/>
                          <a:cs typeface="Times New Roman" pitchFamily="18" charset="0"/>
                        </a:rPr>
                        <a:t> subsidy)</a:t>
                      </a: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764">
                <a:tc>
                  <a:txBody>
                    <a:bodyPr/>
                    <a:lstStyle/>
                    <a:p>
                      <a:pPr marL="0" algn="l" defTabSz="914400" rtl="0" eaLnBrk="1" latinLnBrk="0" hangingPunct="1"/>
                      <a:r>
                        <a:rPr lang="en-US" sz="1600" kern="1200" dirty="0"/>
                        <a:t>Electricity generation</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t>30.8  lac units annual</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764">
                <a:tc>
                  <a:txBody>
                    <a:bodyPr/>
                    <a:lstStyle/>
                    <a:p>
                      <a:pPr marL="0" algn="l" defTabSz="914400" rtl="0" eaLnBrk="1" latinLnBrk="0" hangingPunct="1"/>
                      <a:r>
                        <a:rPr lang="en-US" sz="1600" kern="1200" dirty="0"/>
                        <a:t>CO2 Reduction</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2464 ton p.a.</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79097">
                <a:tc>
                  <a:txBody>
                    <a:bodyPr/>
                    <a:lstStyle/>
                    <a:p>
                      <a:pPr marL="0" algn="l" defTabSz="914400" rtl="0" eaLnBrk="1" latinLnBrk="0" hangingPunct="1"/>
                      <a:r>
                        <a:rPr lang="en-US" sz="1600" kern="1200" dirty="0"/>
                        <a:t>Contractor including O&amp;M</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Tata Power Solar</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097">
                <a:tc>
                  <a:txBody>
                    <a:bodyPr/>
                    <a:lstStyle/>
                    <a:p>
                      <a:pPr marL="0" algn="l" defTabSz="914400" rtl="0" eaLnBrk="1" latinLnBrk="0" hangingPunct="1"/>
                      <a:r>
                        <a:rPr lang="en-US" sz="1600" kern="1200" dirty="0"/>
                        <a:t>Order  status</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Order</a:t>
                      </a:r>
                      <a:r>
                        <a:rPr lang="en-US" sz="1600" kern="1200" baseline="0" dirty="0"/>
                        <a:t> placed in Aug, 2013 and installation </a:t>
                      </a:r>
                      <a:r>
                        <a:rPr lang="en-US" sz="1600" kern="1200" dirty="0"/>
                        <a:t>started</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097">
                <a:tc>
                  <a:txBody>
                    <a:bodyPr/>
                    <a:lstStyle/>
                    <a:p>
                      <a:pPr marL="0" algn="l" defTabSz="914400" rtl="0" eaLnBrk="1" latinLnBrk="0" hangingPunct="1"/>
                      <a:r>
                        <a:rPr lang="en-US" sz="1600" kern="1200" dirty="0"/>
                        <a:t>Date of completion</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kern="1200" dirty="0"/>
                        <a:t>March, 2014</a:t>
                      </a:r>
                      <a:endParaRPr lang="en-GB" sz="1600" kern="1200" dirty="0">
                        <a:solidFill>
                          <a:schemeClr val="tx1"/>
                        </a:solidFill>
                        <a:latin typeface="Times New Roman" pitchFamily="18" charset="0"/>
                        <a:ea typeface="+mn-ea"/>
                        <a:cs typeface="Times New Roman" pitchFamily="18" charset="0"/>
                      </a:endParaRP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TextBox 4"/>
          <p:cNvSpPr txBox="1"/>
          <p:nvPr/>
        </p:nvSpPr>
        <p:spPr>
          <a:xfrm>
            <a:off x="4614863" y="3733800"/>
            <a:ext cx="4419600" cy="2800767"/>
          </a:xfrm>
          <a:prstGeom prst="rect">
            <a:avLst/>
          </a:prstGeom>
          <a:noFill/>
        </p:spPr>
        <p:txBody>
          <a:bodyPr>
            <a:spAutoFit/>
          </a:bodyPr>
          <a:lstStyle/>
          <a:p>
            <a:pPr marL="358775" marR="0" lvl="1"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Times New Roman" pitchFamily="18" charset="0"/>
              </a:rPr>
              <a:t>Global best German  make string inverters</a:t>
            </a:r>
          </a:p>
          <a:p>
            <a:pPr marL="358775" marR="0" lvl="1"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Times New Roman" pitchFamily="18" charset="0"/>
              </a:rPr>
              <a:t>Environment monitoring system for recording parameters like Solar Radiation, Temperature and Wind speed.</a:t>
            </a:r>
          </a:p>
          <a:p>
            <a:pPr marL="358775" marR="0" lvl="1"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Times New Roman" pitchFamily="18" charset="0"/>
              </a:rPr>
              <a:t>SCADA (supervisory control and data acquisition) system with real-time LCD display of generation at all 27 sites.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Times New Roman" pitchFamily="18" charset="0"/>
              </a:rPr>
              <a:t>Performance Guarantee</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Times New Roman" pitchFamily="18" charset="0"/>
              </a:rPr>
              <a:t>Generation shortfall beyond 10% of guaranteed is liquidated damage equivalent to twice of prevailing tariff.</a:t>
            </a:r>
            <a:endParaRPr kumimoji="0" lang="en-GB" sz="1600" b="0" i="0" u="none" strike="noStrike" kern="1200" cap="none" spc="0" normalizeH="0" baseline="0" noProof="0" dirty="0">
              <a:ln>
                <a:noFill/>
              </a:ln>
              <a:solidFill>
                <a:prstClr val="black"/>
              </a:solidFill>
              <a:effectLst/>
              <a:uLnTx/>
              <a:uFillTx/>
              <a:latin typeface="Calibri"/>
              <a:ea typeface="+mn-ea"/>
              <a:cs typeface="Times New Roman" pitchFamily="18" charset="0"/>
            </a:endParaRPr>
          </a:p>
        </p:txBody>
      </p:sp>
      <p:pic>
        <p:nvPicPr>
          <p:cNvPr id="516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762000"/>
            <a:ext cx="4386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999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nversion.stanford.edu/swep/drupal/sites/default/files/Adams%20solar%20water%20heater%20array%20one-fourth%20insta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a:xfrm>
            <a:off x="76200" y="304800"/>
            <a:ext cx="5029200" cy="914400"/>
          </a:xfrm>
        </p:spPr>
        <p:txBody>
          <a:bodyPr/>
          <a:lstStyle/>
          <a:p>
            <a:pPr algn="l" eaLnBrk="1" hangingPunct="1"/>
            <a:r>
              <a:rPr lang="en-US"/>
              <a:t>Solar Water Heating Systems</a:t>
            </a:r>
          </a:p>
        </p:txBody>
      </p:sp>
      <p:graphicFrame>
        <p:nvGraphicFramePr>
          <p:cNvPr id="5" name="Content Placeholder 3"/>
          <p:cNvGraphicFramePr>
            <a:graphicFrameLocks/>
          </p:cNvGraphicFramePr>
          <p:nvPr>
            <p:extLst>
              <p:ext uri="{D42A27DB-BD31-4B8C-83A1-F6EECF244321}">
                <p14:modId xmlns:p14="http://schemas.microsoft.com/office/powerpoint/2010/main" val="1073912306"/>
              </p:ext>
            </p:extLst>
          </p:nvPr>
        </p:nvGraphicFramePr>
        <p:xfrm>
          <a:off x="76200" y="1477963"/>
          <a:ext cx="3886200" cy="5578107"/>
        </p:xfrm>
        <a:graphic>
          <a:graphicData uri="http://schemas.openxmlformats.org/drawingml/2006/table">
            <a:tbl>
              <a:tblPr firstRow="1" bandRow="1">
                <a:tableStyleId>{1FECB4D8-DB02-4DC6-A0A2-4F2EBAE1DC90}</a:tableStyleId>
              </a:tblPr>
              <a:tblGrid>
                <a:gridCol w="1424940">
                  <a:extLst>
                    <a:ext uri="{9D8B030D-6E8A-4147-A177-3AD203B41FA5}">
                      <a16:colId xmlns:a16="http://schemas.microsoft.com/office/drawing/2014/main" val="20000"/>
                    </a:ext>
                  </a:extLst>
                </a:gridCol>
                <a:gridCol w="2461260">
                  <a:extLst>
                    <a:ext uri="{9D8B030D-6E8A-4147-A177-3AD203B41FA5}">
                      <a16:colId xmlns:a16="http://schemas.microsoft.com/office/drawing/2014/main" val="20001"/>
                    </a:ext>
                  </a:extLst>
                </a:gridCol>
              </a:tblGrid>
              <a:tr h="640115">
                <a:tc>
                  <a:txBody>
                    <a:bodyPr/>
                    <a:lstStyle/>
                    <a:p>
                      <a:pPr algn="l"/>
                      <a:r>
                        <a:rPr lang="en-US" sz="1800" dirty="0"/>
                        <a:t>Cumulative capacity</a:t>
                      </a:r>
                      <a:endParaRPr lang="en-GB" sz="1800" b="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3.4</a:t>
                      </a:r>
                      <a:r>
                        <a:rPr lang="en-US" sz="1800" baseline="0" dirty="0"/>
                        <a:t> </a:t>
                      </a:r>
                      <a:r>
                        <a:rPr lang="en-US" sz="1800" baseline="0" dirty="0" err="1"/>
                        <a:t>lacs</a:t>
                      </a:r>
                      <a:r>
                        <a:rPr lang="en-US" sz="1800" dirty="0"/>
                        <a:t> </a:t>
                      </a:r>
                      <a:r>
                        <a:rPr lang="en-US" sz="1800" dirty="0" err="1"/>
                        <a:t>Litres</a:t>
                      </a:r>
                      <a:r>
                        <a:rPr lang="en-US" sz="1800" dirty="0"/>
                        <a:t> per day</a:t>
                      </a:r>
                      <a:endParaRPr lang="en-GB" sz="1800" b="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14459">
                <a:tc>
                  <a:txBody>
                    <a:bodyPr/>
                    <a:lstStyle/>
                    <a:p>
                      <a:pPr algn="l"/>
                      <a:r>
                        <a:rPr lang="en-US" sz="1800" dirty="0"/>
                        <a:t>Cumulative</a:t>
                      </a:r>
                      <a:r>
                        <a:rPr lang="en-US" sz="1800" baseline="0" dirty="0"/>
                        <a:t> collector area</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6,794 sq. m</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88804">
                <a:tc>
                  <a:txBody>
                    <a:bodyPr/>
                    <a:lstStyle/>
                    <a:p>
                      <a:pPr algn="l"/>
                      <a:r>
                        <a:rPr lang="en-US" sz="1800" dirty="0"/>
                        <a:t>No. of buildings</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baseline="0" dirty="0"/>
                        <a:t>12 hostels, 2 guest houses</a:t>
                      </a:r>
                    </a:p>
                    <a:p>
                      <a:pPr algn="l"/>
                      <a:r>
                        <a:rPr lang="en-US" sz="1800" baseline="0" dirty="0"/>
                        <a:t>12 residential areas covering all staff</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115">
                <a:tc>
                  <a:txBody>
                    <a:bodyPr/>
                    <a:lstStyle/>
                    <a:p>
                      <a:pPr algn="l"/>
                      <a:r>
                        <a:rPr lang="en-US" sz="1800" dirty="0"/>
                        <a:t>Technology</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Evacuated Tube</a:t>
                      </a:r>
                      <a:r>
                        <a:rPr lang="en-US" sz="1800" baseline="0" dirty="0"/>
                        <a:t> Collector</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115">
                <a:tc>
                  <a:txBody>
                    <a:bodyPr/>
                    <a:lstStyle/>
                    <a:p>
                      <a:pPr algn="l"/>
                      <a:r>
                        <a:rPr lang="en-US" sz="1800" dirty="0"/>
                        <a:t>Electricity savings</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53.71</a:t>
                      </a:r>
                      <a:r>
                        <a:rPr lang="en-US" sz="1800" baseline="0" dirty="0"/>
                        <a:t>  </a:t>
                      </a:r>
                      <a:r>
                        <a:rPr lang="en-US" sz="1800" baseline="0" dirty="0" err="1"/>
                        <a:t>lac</a:t>
                      </a:r>
                      <a:r>
                        <a:rPr lang="en-US" sz="1800" dirty="0"/>
                        <a:t> units per annum</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0115">
                <a:tc>
                  <a:txBody>
                    <a:bodyPr/>
                    <a:lstStyle/>
                    <a:p>
                      <a:pPr algn="l"/>
                      <a:r>
                        <a:rPr lang="en-US" sz="1800" dirty="0"/>
                        <a:t>CO2 Reduction</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4297 ton per annum</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0115">
                <a:tc>
                  <a:txBody>
                    <a:bodyPr/>
                    <a:lstStyle/>
                    <a:p>
                      <a:pPr algn="l"/>
                      <a:r>
                        <a:rPr lang="en-US" sz="1800" dirty="0"/>
                        <a:t>Current status</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Working</a:t>
                      </a:r>
                    </a:p>
                    <a:p>
                      <a:pPr algn="l"/>
                      <a:r>
                        <a:rPr lang="en-US" sz="1800" dirty="0"/>
                        <a:t>Suppliers: Tata</a:t>
                      </a:r>
                      <a:r>
                        <a:rPr lang="en-US" sz="1800" baseline="0" dirty="0"/>
                        <a:t> Solar Power</a:t>
                      </a:r>
                      <a:endParaRPr lang="en-GB" sz="1800" dirty="0">
                        <a:solidFill>
                          <a:schemeClr val="tx1"/>
                        </a:solidFill>
                        <a:latin typeface="Times New Roman" pitchFamily="18" charset="0"/>
                        <a:cs typeface="Times New Roman" pitchFamily="18" charset="0"/>
                      </a:endParaRP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Content Placeholder 1"/>
          <p:cNvSpPr txBox="1">
            <a:spLocks/>
          </p:cNvSpPr>
          <p:nvPr/>
        </p:nvSpPr>
        <p:spPr>
          <a:xfrm>
            <a:off x="4038600" y="3048000"/>
            <a:ext cx="5105400" cy="3810000"/>
          </a:xfrm>
          <a:prstGeom prst="rect">
            <a:avLst/>
          </a:prstGeom>
          <a:noFill/>
        </p:spPr>
        <p:txBody>
          <a:bodyP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58775" marR="0" lvl="1" indent="-285750" algn="l" defTabSz="914400" rtl="0" eaLnBrk="1" fontAlgn="auto" latinLnBrk="0" hangingPunct="1">
              <a:lnSpc>
                <a:spcPct val="100000"/>
              </a:lnSpc>
              <a:spcBef>
                <a:spcPct val="20000"/>
              </a:spcBef>
              <a:spcAft>
                <a:spcPts val="0"/>
              </a:spcAft>
              <a:buClr>
                <a:srgbClr val="C0504D"/>
              </a:buClr>
              <a:buSzTx/>
              <a:buFont typeface="Arial" pitchFamily="34" charset="0"/>
              <a:buChar char="•"/>
              <a:tabLst/>
              <a:defRPr/>
            </a:pPr>
            <a:r>
              <a:rPr kumimoji="0" lang="en-US" sz="1800" b="0" i="0" u="none" strike="noStrike" kern="1200" cap="none" spc="100" normalizeH="0" baseline="0" noProof="0" dirty="0">
                <a:ln>
                  <a:noFill/>
                </a:ln>
                <a:solidFill>
                  <a:prstClr val="black"/>
                </a:solidFill>
                <a:effectLst/>
                <a:uLnTx/>
                <a:uFillTx/>
                <a:latin typeface="Calibri"/>
                <a:ea typeface="+mn-ea"/>
                <a:cs typeface="Times New Roman" pitchFamily="18" charset="0"/>
              </a:rPr>
              <a:t>Storage tank  thickness more than standard for extended life.</a:t>
            </a:r>
          </a:p>
          <a:p>
            <a:pPr marL="358775" marR="0" lvl="1" indent="-285750" algn="l" defTabSz="914400" rtl="0" eaLnBrk="1" fontAlgn="auto" latinLnBrk="0" hangingPunct="1">
              <a:lnSpc>
                <a:spcPct val="100000"/>
              </a:lnSpc>
              <a:spcBef>
                <a:spcPct val="20000"/>
              </a:spcBef>
              <a:spcAft>
                <a:spcPts val="0"/>
              </a:spcAft>
              <a:buClr>
                <a:srgbClr val="C0504D"/>
              </a:buClr>
              <a:buSzTx/>
              <a:buFont typeface="Arial" pitchFamily="34" charset="0"/>
              <a:buChar char="•"/>
              <a:tabLst/>
              <a:defRPr/>
            </a:pPr>
            <a:r>
              <a:rPr kumimoji="0" lang="en-US" sz="1800" b="0" i="0" u="none" strike="noStrike" kern="1200" cap="none" spc="100" normalizeH="0" baseline="0" noProof="0" dirty="0">
                <a:ln>
                  <a:noFill/>
                </a:ln>
                <a:solidFill>
                  <a:prstClr val="black"/>
                </a:solidFill>
                <a:effectLst/>
                <a:uLnTx/>
                <a:uFillTx/>
                <a:latin typeface="Calibri"/>
                <a:ea typeface="+mn-ea"/>
                <a:cs typeface="Times New Roman" pitchFamily="18" charset="0"/>
              </a:rPr>
              <a:t>No electrical backup, purely solar based.</a:t>
            </a:r>
          </a:p>
          <a:p>
            <a:pPr marL="358775" marR="0" lvl="1" indent="-285750" algn="l" defTabSz="914400" rtl="0" eaLnBrk="1" fontAlgn="auto" latinLnBrk="0" hangingPunct="1">
              <a:lnSpc>
                <a:spcPct val="100000"/>
              </a:lnSpc>
              <a:spcBef>
                <a:spcPct val="20000"/>
              </a:spcBef>
              <a:spcAft>
                <a:spcPts val="0"/>
              </a:spcAft>
              <a:buClr>
                <a:srgbClr val="C0504D"/>
              </a:buClr>
              <a:buSzTx/>
              <a:buFont typeface="Arial" pitchFamily="34" charset="0"/>
              <a:buChar char="•"/>
              <a:tabLst/>
              <a:defRPr/>
            </a:pPr>
            <a:r>
              <a:rPr kumimoji="0" lang="en-US" sz="1800" b="0" i="0" u="none" strike="noStrike" kern="1200" cap="none" spc="100" normalizeH="0" baseline="0" noProof="0" dirty="0">
                <a:ln>
                  <a:noFill/>
                </a:ln>
                <a:solidFill>
                  <a:prstClr val="black"/>
                </a:solidFill>
                <a:effectLst/>
                <a:uLnTx/>
                <a:uFillTx/>
                <a:latin typeface="Calibri"/>
                <a:ea typeface="+mn-ea"/>
                <a:cs typeface="Times New Roman" pitchFamily="18" charset="0"/>
              </a:rPr>
              <a:t>Flow-meters and Temperature sensors with SCADA and LCD display</a:t>
            </a:r>
          </a:p>
          <a:p>
            <a:pPr marL="358775" marR="0" lvl="1" indent="-285750" algn="l" defTabSz="914400" rtl="0" eaLnBrk="1" fontAlgn="auto" latinLnBrk="0" hangingPunct="1">
              <a:lnSpc>
                <a:spcPct val="100000"/>
              </a:lnSpc>
              <a:spcBef>
                <a:spcPct val="20000"/>
              </a:spcBef>
              <a:spcAft>
                <a:spcPts val="0"/>
              </a:spcAft>
              <a:buClr>
                <a:srgbClr val="C0504D"/>
              </a:buClr>
              <a:buSzTx/>
              <a:buFont typeface="Arial" pitchFamily="34" charset="0"/>
              <a:buChar char="•"/>
              <a:tabLst/>
              <a:defRPr/>
            </a:pPr>
            <a:r>
              <a:rPr kumimoji="0" lang="en-US" sz="1800" b="0" i="0" u="none" strike="noStrike" kern="1200" cap="none" spc="100" normalizeH="0" baseline="0" noProof="0" dirty="0">
                <a:ln>
                  <a:noFill/>
                </a:ln>
                <a:solidFill>
                  <a:prstClr val="black"/>
                </a:solidFill>
                <a:effectLst/>
                <a:uLnTx/>
                <a:uFillTx/>
                <a:latin typeface="Calibri"/>
                <a:ea typeface="+mn-ea"/>
                <a:cs typeface="Times New Roman" pitchFamily="18" charset="0"/>
              </a:rPr>
              <a:t>Separate Storage tank for each group of bathrooms to allow proportionate draining of water.</a:t>
            </a:r>
          </a:p>
          <a:p>
            <a:pPr marL="73025" marR="0" lvl="1" indent="0" algn="l" defTabSz="914400" rtl="0" eaLnBrk="1" fontAlgn="auto" latinLnBrk="0" hangingPunct="1">
              <a:lnSpc>
                <a:spcPct val="100000"/>
              </a:lnSpc>
              <a:spcBef>
                <a:spcPct val="20000"/>
              </a:spcBef>
              <a:spcAft>
                <a:spcPts val="0"/>
              </a:spcAft>
              <a:buClr>
                <a:srgbClr val="C0504D"/>
              </a:buClr>
              <a:buSzTx/>
              <a:buFont typeface="Wingdings" pitchFamily="2" charset="2"/>
              <a:buNone/>
              <a:tabLst/>
              <a:defRPr/>
            </a:pPr>
            <a:r>
              <a:rPr kumimoji="0" lang="en-US" sz="1800" b="1" i="0" u="none" strike="noStrike" kern="1200" cap="none" spc="100" normalizeH="0" baseline="0" noProof="0" dirty="0">
                <a:ln>
                  <a:noFill/>
                </a:ln>
                <a:solidFill>
                  <a:prstClr val="black"/>
                </a:solidFill>
                <a:effectLst/>
                <a:uLnTx/>
                <a:uFillTx/>
                <a:latin typeface="Calibri"/>
                <a:ea typeface="+mn-ea"/>
                <a:cs typeface="Times New Roman" pitchFamily="18" charset="0"/>
              </a:rPr>
              <a:t>	Performance Guarantee </a:t>
            </a:r>
          </a:p>
          <a:p>
            <a:pPr marL="358775" marR="0" lvl="1" indent="-285750" algn="l" defTabSz="914400" rtl="0" eaLnBrk="1" fontAlgn="auto" latinLnBrk="0" hangingPunct="1">
              <a:lnSpc>
                <a:spcPct val="100000"/>
              </a:lnSpc>
              <a:spcBef>
                <a:spcPct val="20000"/>
              </a:spcBef>
              <a:spcAft>
                <a:spcPts val="0"/>
              </a:spcAft>
              <a:buClr>
                <a:srgbClr val="C0504D"/>
              </a:buClr>
              <a:buSzTx/>
              <a:buFont typeface="Arial" pitchFamily="34" charset="0"/>
              <a:buChar char="•"/>
              <a:tabLst/>
              <a:defRPr/>
            </a:pPr>
            <a:r>
              <a:rPr kumimoji="0" lang="en-US" sz="1800" b="0" i="0" u="none" strike="noStrike" kern="1200" cap="none" spc="100" normalizeH="0" baseline="0" noProof="0" dirty="0">
                <a:ln>
                  <a:noFill/>
                </a:ln>
                <a:solidFill>
                  <a:prstClr val="black"/>
                </a:solidFill>
                <a:effectLst/>
                <a:uLnTx/>
                <a:uFillTx/>
                <a:latin typeface="Calibri"/>
                <a:ea typeface="+mn-ea"/>
                <a:cs typeface="Times New Roman" pitchFamily="18" charset="0"/>
              </a:rPr>
              <a:t>Shortfall of beyond 10% of guaranteed temperature of 60 degree Celsius shall be liquidated damages</a:t>
            </a:r>
          </a:p>
        </p:txBody>
      </p:sp>
    </p:spTree>
    <p:extLst>
      <p:ext uri="{BB962C8B-B14F-4D97-AF65-F5344CB8AC3E}">
        <p14:creationId xmlns:p14="http://schemas.microsoft.com/office/powerpoint/2010/main" val="259470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76993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black"/>
                </a:solidFill>
                <a:effectLst/>
                <a:uLnTx/>
                <a:uFillTx/>
                <a:latin typeface="Calibri"/>
                <a:ea typeface="+mn-ea"/>
                <a:cs typeface="Arial" charset="0"/>
              </a:rPr>
              <a:t>Solar steam cooking</a:t>
            </a:r>
          </a:p>
        </p:txBody>
      </p:sp>
      <p:pic>
        <p:nvPicPr>
          <p:cNvPr id="6147" name="Picture 2" descr="http://img.tradeindia.com/fp/1/001/247/0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3"/>
          <p:cNvGraphicFramePr>
            <a:graphicFrameLocks/>
          </p:cNvGraphicFramePr>
          <p:nvPr>
            <p:extLst>
              <p:ext uri="{D42A27DB-BD31-4B8C-83A1-F6EECF244321}">
                <p14:modId xmlns:p14="http://schemas.microsoft.com/office/powerpoint/2010/main" val="811594133"/>
              </p:ext>
            </p:extLst>
          </p:nvPr>
        </p:nvGraphicFramePr>
        <p:xfrm>
          <a:off x="152400" y="1295400"/>
          <a:ext cx="4953000" cy="5324472"/>
        </p:xfrm>
        <a:graphic>
          <a:graphicData uri="http://schemas.openxmlformats.org/drawingml/2006/table">
            <a:tbl>
              <a:tblPr firstRow="1" bandRow="1">
                <a:tableStyleId>{1FECB4D8-DB02-4DC6-A0A2-4F2EBAE1DC90}</a:tableStyleId>
              </a:tblPr>
              <a:tblGrid>
                <a:gridCol w="1915733">
                  <a:extLst>
                    <a:ext uri="{9D8B030D-6E8A-4147-A177-3AD203B41FA5}">
                      <a16:colId xmlns:a16="http://schemas.microsoft.com/office/drawing/2014/main" val="20000"/>
                    </a:ext>
                  </a:extLst>
                </a:gridCol>
                <a:gridCol w="3037267">
                  <a:extLst>
                    <a:ext uri="{9D8B030D-6E8A-4147-A177-3AD203B41FA5}">
                      <a16:colId xmlns:a16="http://schemas.microsoft.com/office/drawing/2014/main" val="20001"/>
                    </a:ext>
                  </a:extLst>
                </a:gridCol>
              </a:tblGrid>
              <a:tr h="640156">
                <a:tc>
                  <a:txBody>
                    <a:bodyPr/>
                    <a:lstStyle/>
                    <a:p>
                      <a:pPr algn="l"/>
                      <a:r>
                        <a:rPr lang="en-US" sz="1800" dirty="0"/>
                        <a:t>Cumulative</a:t>
                      </a:r>
                      <a:r>
                        <a:rPr lang="en-US" sz="1800" baseline="0" dirty="0"/>
                        <a:t> collector area</a:t>
                      </a:r>
                      <a:endParaRPr lang="en-GB" sz="1800" b="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976 sq. m</a:t>
                      </a:r>
                    </a:p>
                    <a:p>
                      <a:pPr algn="l"/>
                      <a:r>
                        <a:rPr lang="en-US" sz="1800" dirty="0"/>
                        <a:t>(using 61 collectors)</a:t>
                      </a:r>
                      <a:endParaRPr lang="en-GB" sz="1800" b="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84">
                <a:tc>
                  <a:txBody>
                    <a:bodyPr/>
                    <a:lstStyle/>
                    <a:p>
                      <a:pPr algn="l"/>
                      <a:r>
                        <a:rPr lang="en-US" sz="1800" dirty="0"/>
                        <a:t>No. of buildings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baseline="0" dirty="0"/>
                        <a:t>9 hostel mess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0156">
                <a:tc>
                  <a:txBody>
                    <a:bodyPr/>
                    <a:lstStyle/>
                    <a:p>
                      <a:pPr algn="l"/>
                      <a:r>
                        <a:rPr lang="en-US" sz="1800" dirty="0"/>
                        <a:t>Technology Used</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Dish type parabolic solar concentrator</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156">
                <a:tc>
                  <a:txBody>
                    <a:bodyPr/>
                    <a:lstStyle/>
                    <a:p>
                      <a:pPr algn="l"/>
                      <a:r>
                        <a:rPr lang="en-US" sz="1800" dirty="0"/>
                        <a:t>Cost of the system</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baseline="0" dirty="0"/>
                        <a:t>Rs. 2.14 </a:t>
                      </a:r>
                      <a:r>
                        <a:rPr lang="en-US" sz="1800" baseline="0" dirty="0" err="1"/>
                        <a:t>crore</a:t>
                      </a:r>
                      <a:r>
                        <a:rPr lang="en-US" sz="1800" baseline="0" dirty="0"/>
                        <a:t> including steam cooking vessels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156">
                <a:tc>
                  <a:txBody>
                    <a:bodyPr/>
                    <a:lstStyle/>
                    <a:p>
                      <a:pPr algn="l"/>
                      <a:r>
                        <a:rPr lang="en-US" sz="1800" dirty="0"/>
                        <a:t>First 5 year O&amp;M cost</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Rs.  45,95,528</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0156">
                <a:tc>
                  <a:txBody>
                    <a:bodyPr/>
                    <a:lstStyle/>
                    <a:p>
                      <a:pPr algn="l"/>
                      <a:r>
                        <a:rPr lang="en-US" sz="1800" dirty="0"/>
                        <a:t>LPG</a:t>
                      </a:r>
                      <a:r>
                        <a:rPr lang="en-US" sz="1800" baseline="0" dirty="0"/>
                        <a:t> savings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Approx 5,000 cylinders(14.2 kg)</a:t>
                      </a:r>
                      <a:r>
                        <a:rPr lang="en-US" sz="1800" baseline="0" dirty="0"/>
                        <a:t> </a:t>
                      </a:r>
                      <a:r>
                        <a:rPr lang="en-US" sz="1800" dirty="0"/>
                        <a:t>per</a:t>
                      </a:r>
                      <a:r>
                        <a:rPr lang="en-US" sz="1800" baseline="0" dirty="0"/>
                        <a:t> year</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84">
                <a:tc>
                  <a:txBody>
                    <a:bodyPr/>
                    <a:lstStyle/>
                    <a:p>
                      <a:pPr algn="l"/>
                      <a:r>
                        <a:rPr lang="en-US" sz="1800" dirty="0"/>
                        <a:t>CO2 Reduction</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234 ton per year</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84">
                <a:tc>
                  <a:txBody>
                    <a:bodyPr/>
                    <a:lstStyle/>
                    <a:p>
                      <a:pPr algn="l"/>
                      <a:r>
                        <a:rPr lang="en-US" sz="1800" dirty="0"/>
                        <a:t>EPC Contractor</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err="1"/>
                        <a:t>Taylormade</a:t>
                      </a:r>
                      <a:r>
                        <a:rPr lang="en-US" sz="1800" dirty="0"/>
                        <a:t> Solutions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84">
                <a:tc>
                  <a:txBody>
                    <a:bodyPr/>
                    <a:lstStyle/>
                    <a:p>
                      <a:pPr algn="l"/>
                      <a:r>
                        <a:rPr lang="en-US" sz="1800" dirty="0"/>
                        <a:t>Status</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Order placed in Oct, 2013</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640156">
                <a:tc>
                  <a:txBody>
                    <a:bodyPr/>
                    <a:lstStyle/>
                    <a:p>
                      <a:pPr algn="l"/>
                      <a:r>
                        <a:rPr lang="en-US" sz="1800" baseline="0" dirty="0"/>
                        <a:t>Completion date</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t>April,</a:t>
                      </a:r>
                      <a:r>
                        <a:rPr lang="en-US" sz="1800" baseline="0" dirty="0"/>
                        <a:t> 2014</a:t>
                      </a:r>
                      <a:endParaRPr lang="en-GB" sz="1800" dirty="0">
                        <a:latin typeface="Times New Roman" pitchFamily="18" charset="0"/>
                        <a:cs typeface="Times New Roman" pitchFamily="18" charset="0"/>
                      </a:endParaRP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4615" name="TextBox 5"/>
          <p:cNvSpPr txBox="1">
            <a:spLocks noChangeArrowheads="1"/>
          </p:cNvSpPr>
          <p:nvPr/>
        </p:nvSpPr>
        <p:spPr bwMode="auto">
          <a:xfrm>
            <a:off x="5181600" y="3200400"/>
            <a:ext cx="3962400" cy="3478213"/>
          </a:xfrm>
          <a:prstGeom prst="rect">
            <a:avLst/>
          </a:prstGeom>
          <a:noFill/>
          <a:ln>
            <a:noFill/>
          </a:ln>
          <a:extLst/>
        </p:spPr>
        <p:txBody>
          <a:bodyPr>
            <a:spAutoFit/>
          </a:bodyPr>
          <a:lstStyle>
            <a:lvl1pPr marL="342900" indent="-342900" eaLnBrk="0" hangingPunct="0">
              <a:defRPr>
                <a:solidFill>
                  <a:schemeClr val="tx1"/>
                </a:solidFill>
                <a:latin typeface="Arial" charset="0"/>
                <a:cs typeface="Arial" charset="0"/>
              </a:defRPr>
            </a:lvl1pPr>
            <a:lvl2pPr marL="177800" indent="-17780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Rice, Dal, Vegetables for about 5500 students</a:t>
            </a:r>
          </a:p>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Steam at 10 bar pressure</a:t>
            </a:r>
          </a:p>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Single axis automatic sun tracking parabolic dishes of 16 sq. m. area</a:t>
            </a:r>
          </a:p>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Automatic switching system to LPG based backup on cloudy days</a:t>
            </a:r>
          </a:p>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SCADA system for real time monitoring and data acquisition</a:t>
            </a:r>
          </a:p>
          <a:p>
            <a:pPr marL="177800" marR="0" lvl="1" indent="-177800" algn="l" defTabSz="914400" rtl="0" eaLnBrk="1" fontAlgn="base" latinLnBrk="0" hangingPunct="1">
              <a:lnSpc>
                <a:spcPct val="100000"/>
              </a:lnSpc>
              <a:spcBef>
                <a:spcPct val="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Times New Roman" pitchFamily="18" charset="0"/>
              </a:rPr>
              <a:t>LCD display showing all parameters</a:t>
            </a:r>
            <a:endParaRPr kumimoji="0" lang="en-GB" sz="2000" b="0" i="0" u="none" strike="noStrike" kern="1200" cap="none" spc="0" normalizeH="0" baseline="0" noProof="0" dirty="0">
              <a:ln>
                <a:noFill/>
              </a:ln>
              <a:solidFill>
                <a:prstClr val="black"/>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1770795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0" descr="Green Energy Pi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28600"/>
            <a:ext cx="838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31ADF-D2E6-4C47-9D15-E42CB45FE70F}"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ounded Rectangle 5"/>
          <p:cNvSpPr/>
          <p:nvPr/>
        </p:nvSpPr>
        <p:spPr>
          <a:xfrm>
            <a:off x="609600" y="304800"/>
            <a:ext cx="7148513"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97" name="Rectangle 4"/>
          <p:cNvSpPr>
            <a:spLocks noChangeArrowheads="1"/>
          </p:cNvSpPr>
          <p:nvPr/>
        </p:nvSpPr>
        <p:spPr bwMode="auto">
          <a:xfrm>
            <a:off x="381000" y="381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charset="0"/>
                <a:ea typeface="+mn-ea"/>
                <a:cs typeface="Arial" charset="0"/>
              </a:rPr>
              <a:t>PARTICIPATION  WITH STUDENTS </a:t>
            </a:r>
          </a:p>
        </p:txBody>
      </p:sp>
      <p:sp>
        <p:nvSpPr>
          <p:cNvPr id="4" name="Rectangle 3"/>
          <p:cNvSpPr/>
          <p:nvPr/>
        </p:nvSpPr>
        <p:spPr>
          <a:xfrm>
            <a:off x="304800" y="1287463"/>
            <a:ext cx="8534400" cy="3539430"/>
          </a:xfrm>
          <a:prstGeom prst="rect">
            <a:avLst/>
          </a:prstGeom>
        </p:spPr>
        <p:txBody>
          <a:bodyPr>
            <a:spAutoFit/>
          </a:bodyPr>
          <a:lstStyle/>
          <a:p>
            <a:pPr marL="346075" marR="0" lvl="0"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Students involved at all stages including:</a:t>
            </a:r>
          </a:p>
          <a:p>
            <a:pPr marL="803275" marR="0" lvl="1"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Surveys</a:t>
            </a:r>
          </a:p>
          <a:p>
            <a:pPr marL="803275" marR="0" lvl="1"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Measurements</a:t>
            </a:r>
          </a:p>
          <a:p>
            <a:pPr marL="803275" marR="0" lvl="1"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Preparation of designs, drawings, estimates and DPRs</a:t>
            </a:r>
          </a:p>
          <a:p>
            <a:pPr marL="803275" marR="0" lvl="1"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Strategies  for implementation to create ownership, participation and awareness</a:t>
            </a:r>
          </a:p>
          <a:p>
            <a:pPr marL="346075" marR="0" lvl="0" indent="-346075" algn="just"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Arial" pitchFamily="34" charset="0"/>
              </a:rPr>
              <a:t>Future leadership in green initiatives</a:t>
            </a:r>
          </a:p>
        </p:txBody>
      </p:sp>
      <p:pic>
        <p:nvPicPr>
          <p:cNvPr id="1027" name="Picture 3"/>
          <p:cNvPicPr>
            <a:picLocks noChangeAspect="1" noChangeArrowheads="1"/>
          </p:cNvPicPr>
          <p:nvPr/>
        </p:nvPicPr>
        <p:blipFill>
          <a:blip r:embed="rId3" cstate="email"/>
          <a:srcRect/>
          <a:stretch>
            <a:fillRect/>
          </a:stretch>
        </p:blipFill>
        <p:spPr bwMode="auto">
          <a:xfrm>
            <a:off x="76200" y="5181600"/>
            <a:ext cx="2128625" cy="1600200"/>
          </a:xfrm>
          <a:prstGeom prst="rect">
            <a:avLst/>
          </a:prstGeom>
          <a:ln>
            <a:noFill/>
          </a:ln>
          <a:effectLst>
            <a:softEdge rad="112500"/>
          </a:effectLst>
        </p:spPr>
      </p:pic>
      <p:pic>
        <p:nvPicPr>
          <p:cNvPr id="1028" name="Picture 4"/>
          <p:cNvPicPr>
            <a:picLocks noChangeAspect="1" noChangeArrowheads="1"/>
          </p:cNvPicPr>
          <p:nvPr/>
        </p:nvPicPr>
        <p:blipFill>
          <a:blip r:embed="rId4" cstate="email"/>
          <a:srcRect/>
          <a:stretch>
            <a:fillRect/>
          </a:stretch>
        </p:blipFill>
        <p:spPr bwMode="auto">
          <a:xfrm>
            <a:off x="2286000" y="5181600"/>
            <a:ext cx="2337221" cy="1600200"/>
          </a:xfrm>
          <a:prstGeom prst="rect">
            <a:avLst/>
          </a:prstGeom>
          <a:ln>
            <a:noFill/>
          </a:ln>
          <a:effectLst>
            <a:softEdge rad="112500"/>
          </a:effectLst>
        </p:spPr>
      </p:pic>
      <p:pic>
        <p:nvPicPr>
          <p:cNvPr id="9" name="Picture 8" descr="26022011198.jpg"/>
          <p:cNvPicPr/>
          <p:nvPr/>
        </p:nvPicPr>
        <p:blipFill>
          <a:blip r:embed="rId5" cstate="email"/>
          <a:srcRect/>
          <a:stretch>
            <a:fillRect/>
          </a:stretch>
        </p:blipFill>
        <p:spPr>
          <a:xfrm>
            <a:off x="4572000" y="5181600"/>
            <a:ext cx="2098431" cy="1676400"/>
          </a:xfrm>
          <a:prstGeom prst="rect">
            <a:avLst/>
          </a:prstGeom>
          <a:ln>
            <a:noFill/>
          </a:ln>
          <a:effectLst>
            <a:softEdge rad="112500"/>
          </a:effectLst>
        </p:spPr>
      </p:pic>
      <p:pic>
        <p:nvPicPr>
          <p:cNvPr id="1029" name="Picture 5"/>
          <p:cNvPicPr>
            <a:picLocks noChangeAspect="1" noChangeArrowheads="1"/>
          </p:cNvPicPr>
          <p:nvPr/>
        </p:nvPicPr>
        <p:blipFill>
          <a:blip r:embed="rId6" cstate="email"/>
          <a:srcRect/>
          <a:stretch>
            <a:fillRect/>
          </a:stretch>
        </p:blipFill>
        <p:spPr bwMode="auto">
          <a:xfrm>
            <a:off x="6705600" y="5257800"/>
            <a:ext cx="2105025" cy="1574346"/>
          </a:xfrm>
          <a:prstGeom prst="rect">
            <a:avLst/>
          </a:prstGeom>
          <a:ln>
            <a:noFill/>
          </a:ln>
          <a:effectLst>
            <a:softEdge rad="112500"/>
          </a:effectLst>
        </p:spPr>
      </p:pic>
    </p:spTree>
    <p:extLst>
      <p:ext uri="{BB962C8B-B14F-4D97-AF65-F5344CB8AC3E}">
        <p14:creationId xmlns:p14="http://schemas.microsoft.com/office/powerpoint/2010/main" val="48454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707886"/>
          </a:xfrm>
        </p:spPr>
        <p:style>
          <a:lnRef idx="1">
            <a:schemeClr val="accent6"/>
          </a:lnRef>
          <a:fillRef idx="3">
            <a:schemeClr val="accent6"/>
          </a:fillRef>
          <a:effectRef idx="2">
            <a:schemeClr val="accent6"/>
          </a:effectRef>
          <a:fontRef idx="minor">
            <a:schemeClr val="lt1"/>
          </a:fontRef>
        </p:style>
        <p:txBody>
          <a:bodyPr>
            <a:spAutoFit/>
          </a:bodyPr>
          <a:lstStyle/>
          <a:p>
            <a:pPr eaLnBrk="1" hangingPunct="1"/>
            <a:r>
              <a:rPr lang="en-US" sz="4000" b="1" dirty="0">
                <a:latin typeface="+mj-lt"/>
              </a:rPr>
              <a:t>BRIEF HISTORY</a:t>
            </a:r>
          </a:p>
        </p:txBody>
      </p:sp>
      <p:sp>
        <p:nvSpPr>
          <p:cNvPr id="22531" name="Rectangle 3"/>
          <p:cNvSpPr>
            <a:spLocks noGrp="1" noChangeArrowheads="1"/>
          </p:cNvSpPr>
          <p:nvPr>
            <p:ph type="body" idx="1"/>
          </p:nvPr>
        </p:nvSpPr>
        <p:spPr>
          <a:xfrm>
            <a:off x="457200" y="990600"/>
            <a:ext cx="8229600" cy="5410200"/>
          </a:xfrm>
          <a:solidFill>
            <a:schemeClr val="accent1">
              <a:lumMod val="20000"/>
              <a:lumOff val="80000"/>
            </a:schemeClr>
          </a:solidFill>
        </p:spPr>
        <p:txBody>
          <a:bodyPr>
            <a:noAutofit/>
          </a:bodyPr>
          <a:lstStyle/>
          <a:p>
            <a:pPr marL="457200" indent="-457200" algn="just" eaLnBrk="1" hangingPunct="1">
              <a:spcBef>
                <a:spcPts val="2400"/>
              </a:spcBef>
              <a:buFont typeface="Wingdings" pitchFamily="2" charset="2"/>
              <a:buChar char="Ø"/>
            </a:pPr>
            <a:r>
              <a:rPr lang="en-US" sz="2400" dirty="0"/>
              <a:t>Nuclear energy was first discovered in 1934 by Enrico Fermi.  </a:t>
            </a:r>
          </a:p>
          <a:p>
            <a:pPr marL="457200" indent="-457200" algn="just" eaLnBrk="1" hangingPunct="1">
              <a:spcBef>
                <a:spcPts val="2400"/>
              </a:spcBef>
              <a:buFont typeface="Wingdings" pitchFamily="2" charset="2"/>
              <a:buChar char="Ø"/>
            </a:pPr>
            <a:r>
              <a:rPr lang="en-US" sz="2400" dirty="0"/>
              <a:t>The first nuclear bombs were built in 1945 as a result of the infamous Manhattan Project.  </a:t>
            </a:r>
          </a:p>
          <a:p>
            <a:pPr marL="457200" indent="-457200" algn="just" eaLnBrk="1" hangingPunct="1">
              <a:spcBef>
                <a:spcPts val="2400"/>
              </a:spcBef>
              <a:buFont typeface="Wingdings" pitchFamily="2" charset="2"/>
              <a:buChar char="Ø"/>
            </a:pPr>
            <a:r>
              <a:rPr lang="en-US" sz="2400" dirty="0"/>
              <a:t>The first plutonium bomb, code-named Trinity, was detonated on July 16, 1945 in New Mexico, USA.</a:t>
            </a:r>
          </a:p>
          <a:p>
            <a:pPr marL="457200" indent="-457200" algn="just" eaLnBrk="1" hangingPunct="1">
              <a:spcBef>
                <a:spcPts val="2400"/>
              </a:spcBef>
              <a:buFont typeface="Wingdings" pitchFamily="2" charset="2"/>
              <a:buChar char="Ø"/>
            </a:pPr>
            <a:r>
              <a:rPr lang="en-US" sz="2400" dirty="0"/>
              <a:t>On August 6</a:t>
            </a:r>
            <a:r>
              <a:rPr lang="en-US" sz="2400" baseline="30000" dirty="0"/>
              <a:t>th</a:t>
            </a:r>
            <a:r>
              <a:rPr lang="en-US" sz="2400" dirty="0"/>
              <a:t> 1945, the first uranium bomb was detonated over Hiroshima.  Three days later a plutonium bomb was dropped on Nagasaki.  There are over 200,000 deaths associated with these detonations.  </a:t>
            </a:r>
          </a:p>
          <a:p>
            <a:pPr marL="457200" indent="-457200" algn="just" eaLnBrk="1" hangingPunct="1">
              <a:spcBef>
                <a:spcPts val="2400"/>
              </a:spcBef>
              <a:buFont typeface="Wingdings" pitchFamily="2" charset="2"/>
              <a:buChar char="Ø"/>
            </a:pPr>
            <a:r>
              <a:rPr lang="en-US" sz="2400" dirty="0"/>
              <a:t>Electricity wasn’t produced with nuclear energy until 1951.  </a:t>
            </a:r>
          </a:p>
        </p:txBody>
      </p:sp>
    </p:spTree>
    <p:extLst>
      <p:ext uri="{BB962C8B-B14F-4D97-AF65-F5344CB8AC3E}">
        <p14:creationId xmlns:p14="http://schemas.microsoft.com/office/powerpoint/2010/main" val="1798501387"/>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sp>
        <p:nvSpPr>
          <p:cNvPr id="5" name="TextBox 4"/>
          <p:cNvSpPr txBox="1"/>
          <p:nvPr/>
        </p:nvSpPr>
        <p:spPr>
          <a:xfrm>
            <a:off x="2450230" y="177225"/>
            <a:ext cx="4752528" cy="584775"/>
          </a:xfrm>
          <a:prstGeom prst="rect">
            <a:avLst/>
          </a:prstGeom>
          <a:noFill/>
        </p:spPr>
        <p:txBody>
          <a:bodyPr wrap="square" rtlCol="0">
            <a:spAutoFit/>
          </a:bodyPr>
          <a:lstStyle/>
          <a:p>
            <a:pPr algn="ctr"/>
            <a:r>
              <a:rPr lang="en-US" sz="3200" dirty="0">
                <a:solidFill>
                  <a:srgbClr val="FF0000"/>
                </a:solidFill>
              </a:rPr>
              <a:t>Example 1</a:t>
            </a:r>
          </a:p>
        </p:txBody>
      </p:sp>
      <p:sp>
        <p:nvSpPr>
          <p:cNvPr id="6" name="Rectangle 5"/>
          <p:cNvSpPr/>
          <p:nvPr/>
        </p:nvSpPr>
        <p:spPr>
          <a:xfrm>
            <a:off x="395536" y="919536"/>
            <a:ext cx="8064896" cy="5355312"/>
          </a:xfrm>
          <a:prstGeom prst="rect">
            <a:avLst/>
          </a:prstGeom>
        </p:spPr>
        <p:txBody>
          <a:bodyPr wrap="square">
            <a:spAutoFit/>
          </a:bodyPr>
          <a:lstStyle/>
          <a:p>
            <a:pPr algn="just"/>
            <a:r>
              <a:rPr lang="en-US" dirty="0">
                <a:solidFill>
                  <a:schemeClr val="bg1"/>
                </a:solidFill>
                <a:latin typeface="Times New Roman" panose="02020603050405020304" pitchFamily="18" charset="0"/>
                <a:ea typeface="MS Mincho"/>
              </a:rPr>
              <a:t>A flat plate solar thermal collector is installed on the roof of a hotel. The collection surface is 10 m</a:t>
            </a:r>
            <a:r>
              <a:rPr lang="en-US" baseline="30000" dirty="0">
                <a:solidFill>
                  <a:schemeClr val="bg1"/>
                </a:solidFill>
                <a:latin typeface="Times New Roman" panose="02020603050405020304" pitchFamily="18" charset="0"/>
                <a:ea typeface="MS Mincho"/>
              </a:rPr>
              <a:t>2</a:t>
            </a:r>
            <a:r>
              <a:rPr lang="en-US" dirty="0">
                <a:solidFill>
                  <a:schemeClr val="bg1"/>
                </a:solidFill>
                <a:latin typeface="Times New Roman" panose="02020603050405020304" pitchFamily="18" charset="0"/>
                <a:ea typeface="MS Mincho"/>
              </a:rPr>
              <a:t>. Determine the following:</a:t>
            </a:r>
          </a:p>
          <a:p>
            <a:pPr algn="just"/>
            <a:endParaRPr lang="en-US" dirty="0">
              <a:solidFill>
                <a:schemeClr val="bg1"/>
              </a:solidFill>
              <a:latin typeface="Times New Roman" panose="02020603050405020304" pitchFamily="18" charset="0"/>
              <a:ea typeface="MS Mincho"/>
            </a:endParaRPr>
          </a:p>
          <a:p>
            <a:pPr marR="0" lvl="0" algn="just">
              <a:spcBef>
                <a:spcPts val="0"/>
              </a:spcBef>
              <a:spcAft>
                <a:spcPts val="0"/>
              </a:spcAft>
            </a:pPr>
            <a:r>
              <a:rPr lang="en-US" dirty="0">
                <a:solidFill>
                  <a:schemeClr val="bg1"/>
                </a:solidFill>
                <a:latin typeface="Times New Roman" panose="02020603050405020304" pitchFamily="18" charset="0"/>
                <a:ea typeface="MS Mincho"/>
              </a:rPr>
              <a:t>(</a:t>
            </a:r>
            <a:r>
              <a:rPr lang="en-US" dirty="0" err="1">
                <a:solidFill>
                  <a:schemeClr val="bg1"/>
                </a:solidFill>
                <a:latin typeface="Times New Roman" panose="02020603050405020304" pitchFamily="18" charset="0"/>
                <a:ea typeface="MS Mincho"/>
              </a:rPr>
              <a:t>i</a:t>
            </a:r>
            <a:r>
              <a:rPr lang="en-US" dirty="0">
                <a:solidFill>
                  <a:schemeClr val="bg1"/>
                </a:solidFill>
                <a:latin typeface="Times New Roman" panose="02020603050405020304" pitchFamily="18" charset="0"/>
                <a:ea typeface="MS Mincho"/>
              </a:rPr>
              <a:t>) 	Power collection by surface at 11 AM, if sun insolation is 0.725 kW/m</a:t>
            </a:r>
            <a:r>
              <a:rPr lang="en-US" baseline="30000" dirty="0">
                <a:solidFill>
                  <a:schemeClr val="bg1"/>
                </a:solidFill>
                <a:latin typeface="Times New Roman" panose="02020603050405020304" pitchFamily="18" charset="0"/>
                <a:ea typeface="MS Mincho"/>
              </a:rPr>
              <a:t>2</a:t>
            </a:r>
            <a:r>
              <a:rPr lang="en-US" dirty="0">
                <a:solidFill>
                  <a:schemeClr val="bg1"/>
                </a:solidFill>
                <a:latin typeface="Times New Roman" panose="02020603050405020304" pitchFamily="18" charset="0"/>
                <a:ea typeface="MS Mincho"/>
              </a:rPr>
              <a:t>.</a:t>
            </a:r>
          </a:p>
          <a:p>
            <a:pPr algn="just"/>
            <a:r>
              <a:rPr lang="en-US" dirty="0">
                <a:solidFill>
                  <a:schemeClr val="bg1"/>
                </a:solidFill>
                <a:latin typeface="Times New Roman" panose="02020603050405020304" pitchFamily="18" charset="0"/>
                <a:ea typeface="MS Mincho"/>
              </a:rPr>
              <a:t> </a:t>
            </a:r>
          </a:p>
          <a:p>
            <a:pPr algn="just"/>
            <a:r>
              <a:rPr lang="en-US" dirty="0">
                <a:solidFill>
                  <a:schemeClr val="bg1"/>
                </a:solidFill>
                <a:latin typeface="Times New Roman" panose="02020603050405020304" pitchFamily="18" charset="0"/>
                <a:ea typeface="MS Mincho"/>
              </a:rPr>
              <a:t>	Power collection:   0.725*10= 7.25 kW</a:t>
            </a:r>
          </a:p>
          <a:p>
            <a:pPr algn="just"/>
            <a:r>
              <a:rPr lang="en-US" dirty="0">
                <a:solidFill>
                  <a:schemeClr val="bg1"/>
                </a:solidFill>
                <a:latin typeface="Times New Roman" panose="02020603050405020304" pitchFamily="18" charset="0"/>
                <a:ea typeface="MS Mincho"/>
              </a:rPr>
              <a:t> </a:t>
            </a:r>
          </a:p>
          <a:p>
            <a:pPr algn="just"/>
            <a:r>
              <a:rPr lang="en-US" dirty="0">
                <a:solidFill>
                  <a:schemeClr val="bg1"/>
                </a:solidFill>
                <a:latin typeface="Times New Roman" panose="02020603050405020304" pitchFamily="18" charset="0"/>
                <a:ea typeface="MS Mincho"/>
              </a:rPr>
              <a:t>  </a:t>
            </a:r>
          </a:p>
          <a:p>
            <a:pPr marR="0" lvl="0" algn="just">
              <a:spcBef>
                <a:spcPts val="0"/>
              </a:spcBef>
              <a:spcAft>
                <a:spcPts val="0"/>
              </a:spcAft>
            </a:pPr>
            <a:r>
              <a:rPr lang="en-US" dirty="0">
                <a:solidFill>
                  <a:schemeClr val="bg1"/>
                </a:solidFill>
                <a:latin typeface="Times New Roman" panose="02020603050405020304" pitchFamily="18" charset="0"/>
                <a:ea typeface="MS Mincho"/>
              </a:rPr>
              <a:t>(ii)	The water tank of the above collector contains 1200 kg of water, initially at 	a temperature of 34 </a:t>
            </a:r>
            <a:r>
              <a:rPr lang="en-US" baseline="30000" dirty="0">
                <a:solidFill>
                  <a:schemeClr val="bg1"/>
                </a:solidFill>
                <a:latin typeface="Times New Roman" panose="02020603050405020304" pitchFamily="18" charset="0"/>
                <a:ea typeface="MS Mincho"/>
              </a:rPr>
              <a:t>0</a:t>
            </a:r>
            <a:r>
              <a:rPr lang="en-US" dirty="0">
                <a:solidFill>
                  <a:schemeClr val="bg1"/>
                </a:solidFill>
                <a:latin typeface="Times New Roman" panose="02020603050405020304" pitchFamily="18" charset="0"/>
                <a:ea typeface="MS Mincho"/>
              </a:rPr>
              <a:t>C. What will be the temperature of water after 1 hour, 	assuming constant power collection as in (</a:t>
            </a:r>
            <a:r>
              <a:rPr lang="en-US" dirty="0" err="1">
                <a:solidFill>
                  <a:schemeClr val="bg1"/>
                </a:solidFill>
                <a:latin typeface="Times New Roman" panose="02020603050405020304" pitchFamily="18" charset="0"/>
                <a:ea typeface="MS Mincho"/>
              </a:rPr>
              <a:t>i</a:t>
            </a:r>
            <a:r>
              <a:rPr lang="en-US" dirty="0">
                <a:solidFill>
                  <a:schemeClr val="bg1"/>
                </a:solidFill>
                <a:latin typeface="Times New Roman" panose="02020603050405020304" pitchFamily="18" charset="0"/>
                <a:ea typeface="MS Mincho"/>
              </a:rPr>
              <a:t>) and 65% all the collected 	energy is 	being transferred to water. </a:t>
            </a:r>
          </a:p>
          <a:p>
            <a:pPr marL="457200" marR="0">
              <a:spcBef>
                <a:spcPts val="0"/>
              </a:spcBef>
              <a:spcAft>
                <a:spcPts val="0"/>
              </a:spcAft>
            </a:pPr>
            <a:r>
              <a:rPr lang="en-US" dirty="0">
                <a:solidFill>
                  <a:schemeClr val="bg1"/>
                </a:solidFill>
                <a:latin typeface="Times New Roman" panose="02020603050405020304" pitchFamily="18" charset="0"/>
                <a:ea typeface="MS Mincho"/>
              </a:rPr>
              <a:t> </a:t>
            </a:r>
          </a:p>
          <a:p>
            <a:r>
              <a:rPr lang="en-US" dirty="0">
                <a:solidFill>
                  <a:schemeClr val="bg1"/>
                </a:solidFill>
                <a:latin typeface="Arial" panose="020B0604020202020204" pitchFamily="34" charset="0"/>
                <a:ea typeface="MS Mincho"/>
              </a:rPr>
              <a:t>	</a:t>
            </a:r>
            <a:r>
              <a:rPr lang="en-US" dirty="0">
                <a:solidFill>
                  <a:schemeClr val="bg1"/>
                </a:solidFill>
                <a:latin typeface="Times New Roman" panose="02020603050405020304" pitchFamily="18" charset="0"/>
                <a:ea typeface="MS Mincho"/>
                <a:cs typeface="Times New Roman" panose="02020603050405020304" pitchFamily="18" charset="0"/>
              </a:rPr>
              <a:t>Total energy in one </a:t>
            </a:r>
            <a:r>
              <a:rPr lang="en-US" dirty="0" err="1">
                <a:solidFill>
                  <a:schemeClr val="bg1"/>
                </a:solidFill>
                <a:latin typeface="Times New Roman" panose="02020603050405020304" pitchFamily="18" charset="0"/>
                <a:ea typeface="MS Mincho"/>
                <a:cs typeface="Times New Roman" panose="02020603050405020304" pitchFamily="18" charset="0"/>
              </a:rPr>
              <a:t>hr</a:t>
            </a:r>
            <a:r>
              <a:rPr lang="en-US" dirty="0">
                <a:solidFill>
                  <a:schemeClr val="bg1"/>
                </a:solidFill>
                <a:latin typeface="Times New Roman" panose="02020603050405020304" pitchFamily="18" charset="0"/>
                <a:ea typeface="MS Mincho"/>
                <a:cs typeface="Times New Roman" panose="02020603050405020304" pitchFamily="18" charset="0"/>
              </a:rPr>
              <a:t> = 7.25*60*60*0.65 kJ=16,965 kJ</a:t>
            </a:r>
          </a:p>
          <a:p>
            <a:r>
              <a:rPr lang="en-US" dirty="0">
                <a:solidFill>
                  <a:schemeClr val="bg1"/>
                </a:solidFill>
                <a:latin typeface="Times New Roman" panose="02020603050405020304" pitchFamily="18" charset="0"/>
                <a:ea typeface="MS Mincho"/>
                <a:cs typeface="Times New Roman" panose="02020603050405020304" pitchFamily="18" charset="0"/>
              </a:rPr>
              <a:t> </a:t>
            </a:r>
          </a:p>
          <a:p>
            <a:r>
              <a:rPr lang="en-US" dirty="0">
                <a:solidFill>
                  <a:schemeClr val="bg1"/>
                </a:solidFill>
                <a:latin typeface="Times New Roman" panose="02020603050405020304" pitchFamily="18" charset="0"/>
                <a:ea typeface="MS Mincho"/>
                <a:cs typeface="Times New Roman" panose="02020603050405020304" pitchFamily="18" charset="0"/>
              </a:rPr>
              <a:t>	By heat balance Q= M </a:t>
            </a:r>
            <a:r>
              <a:rPr lang="en-US" dirty="0" err="1">
                <a:solidFill>
                  <a:schemeClr val="bg1"/>
                </a:solidFill>
                <a:latin typeface="Times New Roman" panose="02020603050405020304" pitchFamily="18" charset="0"/>
                <a:ea typeface="MS Mincho"/>
                <a:cs typeface="Times New Roman" panose="02020603050405020304" pitchFamily="18" charset="0"/>
              </a:rPr>
              <a:t>C</a:t>
            </a:r>
            <a:r>
              <a:rPr lang="en-US" baseline="-25000" dirty="0" err="1">
                <a:solidFill>
                  <a:schemeClr val="bg1"/>
                </a:solidFill>
                <a:latin typeface="Times New Roman" panose="02020603050405020304" pitchFamily="18" charset="0"/>
                <a:ea typeface="MS Mincho"/>
                <a:cs typeface="Times New Roman" panose="02020603050405020304" pitchFamily="18" charset="0"/>
              </a:rPr>
              <a:t>p</a:t>
            </a:r>
            <a:r>
              <a:rPr lang="en-US" dirty="0">
                <a:solidFill>
                  <a:schemeClr val="bg1"/>
                </a:solidFill>
                <a:latin typeface="Times New Roman" panose="02020603050405020304" pitchFamily="18" charset="0"/>
                <a:ea typeface="MS Mincho"/>
                <a:cs typeface="Times New Roman" panose="02020603050405020304" pitchFamily="18" charset="0"/>
              </a:rPr>
              <a:t> delta T</a:t>
            </a:r>
          </a:p>
          <a:p>
            <a:r>
              <a:rPr lang="en-US" dirty="0">
                <a:solidFill>
                  <a:schemeClr val="bg1"/>
                </a:solidFill>
                <a:latin typeface="Times New Roman" panose="02020603050405020304" pitchFamily="18" charset="0"/>
                <a:ea typeface="MS Mincho"/>
                <a:cs typeface="Times New Roman" panose="02020603050405020304" pitchFamily="18" charset="0"/>
              </a:rPr>
              <a:t> </a:t>
            </a:r>
          </a:p>
          <a:p>
            <a:r>
              <a:rPr lang="en-US" dirty="0">
                <a:solidFill>
                  <a:schemeClr val="bg1"/>
                </a:solidFill>
                <a:latin typeface="Times New Roman" panose="02020603050405020304" pitchFamily="18" charset="0"/>
                <a:ea typeface="MS Mincho"/>
                <a:cs typeface="Times New Roman" panose="02020603050405020304" pitchFamily="18" charset="0"/>
              </a:rPr>
              <a:t>	Delta T= 16,965/1200/4.18= 3.38</a:t>
            </a:r>
          </a:p>
          <a:p>
            <a:r>
              <a:rPr lang="en-US" dirty="0">
                <a:solidFill>
                  <a:schemeClr val="bg1"/>
                </a:solidFill>
                <a:latin typeface="Times New Roman" panose="02020603050405020304" pitchFamily="18" charset="0"/>
                <a:ea typeface="MS Mincho"/>
                <a:cs typeface="Times New Roman" panose="02020603050405020304" pitchFamily="18" charset="0"/>
              </a:rPr>
              <a:t>	Final Temperature of water after 1 </a:t>
            </a:r>
            <a:r>
              <a:rPr lang="en-US" dirty="0" err="1">
                <a:solidFill>
                  <a:schemeClr val="bg1"/>
                </a:solidFill>
                <a:latin typeface="Times New Roman" panose="02020603050405020304" pitchFamily="18" charset="0"/>
                <a:ea typeface="MS Mincho"/>
                <a:cs typeface="Times New Roman" panose="02020603050405020304" pitchFamily="18" charset="0"/>
              </a:rPr>
              <a:t>hr</a:t>
            </a:r>
            <a:r>
              <a:rPr lang="en-US" dirty="0">
                <a:solidFill>
                  <a:schemeClr val="bg1"/>
                </a:solidFill>
                <a:latin typeface="Times New Roman" panose="02020603050405020304" pitchFamily="18" charset="0"/>
                <a:ea typeface="MS Mincho"/>
                <a:cs typeface="Times New Roman" panose="02020603050405020304" pitchFamily="18" charset="0"/>
              </a:rPr>
              <a:t>: 34+3.38= 37.38 </a:t>
            </a:r>
            <a:r>
              <a:rPr lang="en-US" baseline="30000" dirty="0" err="1">
                <a:solidFill>
                  <a:schemeClr val="bg1"/>
                </a:solidFill>
                <a:latin typeface="Times New Roman" panose="02020603050405020304" pitchFamily="18" charset="0"/>
                <a:ea typeface="MS Mincho"/>
                <a:cs typeface="Times New Roman" panose="02020603050405020304" pitchFamily="18" charset="0"/>
              </a:rPr>
              <a:t>o</a:t>
            </a:r>
            <a:r>
              <a:rPr lang="en-US" dirty="0" err="1">
                <a:solidFill>
                  <a:schemeClr val="bg1"/>
                </a:solidFill>
                <a:latin typeface="Times New Roman" panose="02020603050405020304" pitchFamily="18" charset="0"/>
                <a:ea typeface="MS Mincho"/>
                <a:cs typeface="Times New Roman" panose="02020603050405020304" pitchFamily="18" charset="0"/>
              </a:rPr>
              <a:t>C</a:t>
            </a:r>
            <a:endParaRPr lang="en-US" dirty="0">
              <a:solidFill>
                <a:schemeClr val="bg1"/>
              </a:solidFill>
              <a:latin typeface="Times New Roman" panose="02020603050405020304" pitchFamily="18" charset="0"/>
              <a:ea typeface="MS Mincho"/>
              <a:cs typeface="Times New Roman" panose="02020603050405020304" pitchFamily="18" charset="0"/>
            </a:endParaRPr>
          </a:p>
        </p:txBody>
      </p:sp>
    </p:spTree>
    <p:extLst>
      <p:ext uri="{BB962C8B-B14F-4D97-AF65-F5344CB8AC3E}">
        <p14:creationId xmlns:p14="http://schemas.microsoft.com/office/powerpoint/2010/main" val="2090660998"/>
      </p:ext>
    </p:ext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34117" y="2996952"/>
            <a:ext cx="9144000" cy="7078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vert="horz" lIns="914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Biomass Energy</a:t>
            </a:r>
          </a:p>
        </p:txBody>
      </p:sp>
    </p:spTree>
    <p:extLst>
      <p:ext uri="{BB962C8B-B14F-4D97-AF65-F5344CB8AC3E}">
        <p14:creationId xmlns:p14="http://schemas.microsoft.com/office/powerpoint/2010/main" val="1725350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eaLnBrk="1" hangingPunct="1">
              <a:defRPr/>
            </a:pPr>
            <a:r>
              <a:rPr lang="en-US" dirty="0"/>
              <a:t>What is it?</a:t>
            </a:r>
          </a:p>
          <a:p>
            <a:pPr lvl="1" eaLnBrk="1" hangingPunct="1">
              <a:defRPr/>
            </a:pPr>
            <a:r>
              <a:rPr lang="en-US" dirty="0"/>
              <a:t>Biomass energy is the use of living and </a:t>
            </a:r>
            <a:r>
              <a:rPr lang="en-US" i="1" dirty="0"/>
              <a:t>recently</a:t>
            </a:r>
            <a:r>
              <a:rPr lang="en-US" dirty="0"/>
              <a:t> dead biological material as an energy source</a:t>
            </a:r>
          </a:p>
          <a:p>
            <a:pPr lvl="1" eaLnBrk="1" hangingPunct="1">
              <a:defRPr/>
            </a:pPr>
            <a:r>
              <a:rPr lang="en-US" dirty="0"/>
              <a:t>Ultimately dependent on the capture of solar energy and conversion to a chemical (carbohydrate) fuel</a:t>
            </a:r>
          </a:p>
          <a:p>
            <a:pPr lvl="1" eaLnBrk="1" hangingPunct="1">
              <a:defRPr/>
            </a:pPr>
            <a:r>
              <a:rPr lang="en-US" dirty="0"/>
              <a:t>Theoretically it is a </a:t>
            </a:r>
            <a:r>
              <a:rPr lang="en-US" i="1" dirty="0"/>
              <a:t>carbon neutral</a:t>
            </a:r>
            <a:r>
              <a:rPr lang="en-US" dirty="0"/>
              <a:t> and renewable source of energy</a:t>
            </a:r>
          </a:p>
          <a:p>
            <a:pPr lvl="1" eaLnBrk="1" hangingPunct="1">
              <a:defRPr/>
            </a:pPr>
            <a:endParaRPr lang="en-US" dirty="0"/>
          </a:p>
          <a:p>
            <a:pPr eaLnBrk="1" hangingPunct="1">
              <a:defRPr/>
            </a:pPr>
            <a:r>
              <a:rPr lang="en-US" dirty="0"/>
              <a:t>How does work?</a:t>
            </a:r>
          </a:p>
          <a:p>
            <a:pPr lvl="1" eaLnBrk="1" hangingPunct="1">
              <a:defRPr/>
            </a:pPr>
            <a:r>
              <a:rPr lang="en-US" dirty="0"/>
              <a:t>Traditional: forest management, using wood as fuel</a:t>
            </a:r>
          </a:p>
          <a:p>
            <a:pPr lvl="1" eaLnBrk="1" hangingPunct="1">
              <a:defRPr/>
            </a:pPr>
            <a:r>
              <a:rPr lang="en-US" dirty="0"/>
              <a:t>Use of biodegradable waste</a:t>
            </a:r>
          </a:p>
          <a:p>
            <a:pPr lvl="2" eaLnBrk="1" hangingPunct="1">
              <a:defRPr/>
            </a:pPr>
            <a:r>
              <a:rPr lang="en-US" sz="1800" dirty="0"/>
              <a:t>Examples: animal dung, crop residue, sewage, municipal solid waste</a:t>
            </a:r>
          </a:p>
          <a:p>
            <a:pPr lvl="1" eaLnBrk="1" hangingPunct="1">
              <a:defRPr/>
            </a:pPr>
            <a:r>
              <a:rPr lang="en-US" dirty="0"/>
              <a:t>Recent interest in agricultural production of </a:t>
            </a:r>
            <a:r>
              <a:rPr lang="en-US" b="1" i="1" dirty="0">
                <a:solidFill>
                  <a:srgbClr val="0000FF"/>
                </a:solidFill>
              </a:rPr>
              <a:t>energy crops</a:t>
            </a:r>
            <a:endParaRPr lang="en-US" b="1" dirty="0">
              <a:solidFill>
                <a:srgbClr val="0000FF"/>
              </a:solidFill>
            </a:endParaRPr>
          </a:p>
          <a:p>
            <a:pPr lvl="2" eaLnBrk="1" hangingPunct="1">
              <a:defRPr/>
            </a:pPr>
            <a:r>
              <a:rPr lang="en-US" sz="1800" dirty="0"/>
              <a:t>Examples: corn, sugarcane etc.</a:t>
            </a:r>
          </a:p>
          <a:p>
            <a:pPr lvl="2" eaLnBrk="1" hangingPunct="1">
              <a:defRPr/>
            </a:pPr>
            <a:r>
              <a:rPr lang="en-US" sz="1800" dirty="0"/>
              <a:t>Does not have to be a food crop</a:t>
            </a:r>
          </a:p>
          <a:p>
            <a:pPr lvl="2" eaLnBrk="1" hangingPunct="1">
              <a:defRPr/>
            </a:pPr>
            <a:r>
              <a:rPr lang="en-US" sz="1800" dirty="0"/>
              <a:t>Recent interest in bioengineered (GM) plants as fuel sources</a:t>
            </a:r>
          </a:p>
          <a:p>
            <a:pPr lvl="1" eaLnBrk="1" hangingPunct="1">
              <a:defRPr/>
            </a:pPr>
            <a:r>
              <a:rPr lang="en-US" dirty="0"/>
              <a:t>Production of a liquid or gaseous </a:t>
            </a:r>
            <a:r>
              <a:rPr lang="en-US" b="1" i="1" dirty="0" err="1">
                <a:solidFill>
                  <a:srgbClr val="0000FF"/>
                </a:solidFill>
              </a:rPr>
              <a:t>biofuel</a:t>
            </a:r>
            <a:endParaRPr lang="en-US" b="1" dirty="0">
              <a:solidFill>
                <a:srgbClr val="0000FF"/>
              </a:solidFill>
            </a:endParaRPr>
          </a:p>
          <a:p>
            <a:pPr lvl="2" eaLnBrk="1" hangingPunct="1">
              <a:defRPr/>
            </a:pPr>
            <a:r>
              <a:rPr lang="en-US" sz="1800" b="1" i="1" dirty="0">
                <a:solidFill>
                  <a:srgbClr val="0000FF"/>
                </a:solidFill>
              </a:rPr>
              <a:t>Biogas</a:t>
            </a:r>
            <a:r>
              <a:rPr lang="en-US" sz="1800" dirty="0"/>
              <a:t> due to the breakdown of biomass in the absence of O</a:t>
            </a:r>
            <a:r>
              <a:rPr lang="en-US" sz="1800" baseline="-25000" dirty="0"/>
              <a:t>2</a:t>
            </a:r>
          </a:p>
          <a:p>
            <a:pPr lvl="3" eaLnBrk="1" hangingPunct="1">
              <a:defRPr/>
            </a:pPr>
            <a:r>
              <a:rPr lang="en-US" dirty="0"/>
              <a:t>Includes capture of landfill methane</a:t>
            </a:r>
          </a:p>
          <a:p>
            <a:pPr lvl="2" eaLnBrk="1" hangingPunct="1">
              <a:defRPr/>
            </a:pPr>
            <a:r>
              <a:rPr lang="en-US" sz="1800" b="1" i="1" dirty="0">
                <a:solidFill>
                  <a:srgbClr val="0000FF"/>
                </a:solidFill>
              </a:rPr>
              <a:t>Bioethanol</a:t>
            </a:r>
            <a:r>
              <a:rPr lang="en-US" sz="1800" dirty="0"/>
              <a:t> from fermentation-sugarcane juice, molasses, corn, cellulosic materials</a:t>
            </a:r>
          </a:p>
          <a:p>
            <a:pPr lvl="2" eaLnBrk="1" hangingPunct="1">
              <a:defRPr/>
            </a:pPr>
            <a:r>
              <a:rPr lang="en-US" sz="1800" b="1" i="1" dirty="0">
                <a:solidFill>
                  <a:srgbClr val="0000FF"/>
                </a:solidFill>
              </a:rPr>
              <a:t>Biodiesel</a:t>
            </a:r>
            <a:r>
              <a:rPr lang="en-US" sz="1800" dirty="0"/>
              <a:t> from nonedible oils and fats</a:t>
            </a:r>
          </a:p>
        </p:txBody>
      </p:sp>
      <p:sp>
        <p:nvSpPr>
          <p:cNvPr id="5" name="Rectangle 6"/>
          <p:cNvSpPr txBox="1">
            <a:spLocks noChangeArrowheads="1"/>
          </p:cNvSpPr>
          <p:nvPr/>
        </p:nvSpPr>
        <p:spPr>
          <a:xfrm>
            <a:off x="0" y="0"/>
            <a:ext cx="9144000" cy="7078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vert="horz" lIns="914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Biomass Energy</a:t>
            </a:r>
          </a:p>
        </p:txBody>
      </p:sp>
    </p:spTree>
    <p:extLst>
      <p:ext uri="{BB962C8B-B14F-4D97-AF65-F5344CB8AC3E}">
        <p14:creationId xmlns:p14="http://schemas.microsoft.com/office/powerpoint/2010/main" val="2726269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p:txBody>
          <a:bodyPr/>
          <a:lstStyle/>
          <a:p>
            <a:pPr eaLnBrk="1" hangingPunct="1"/>
            <a:r>
              <a:rPr lang="en-US" altLang="en-US" sz="2000" dirty="0"/>
              <a:t>Carbon neutral</a:t>
            </a:r>
          </a:p>
          <a:p>
            <a:pPr lvl="1" eaLnBrk="1" hangingPunct="1"/>
            <a:r>
              <a:rPr lang="en-US" altLang="en-US" sz="1600" dirty="0"/>
              <a:t>CO</a:t>
            </a:r>
            <a:r>
              <a:rPr lang="en-US" altLang="en-US" sz="1600" baseline="-25000" dirty="0"/>
              <a:t>2</a:t>
            </a:r>
            <a:r>
              <a:rPr lang="en-US" altLang="en-US" sz="1600" dirty="0"/>
              <a:t> ultimately released in energy generation is recaptured and so ideally does not change total atmospheric levels</a:t>
            </a:r>
          </a:p>
          <a:p>
            <a:pPr lvl="1" eaLnBrk="1" hangingPunct="1"/>
            <a:r>
              <a:rPr lang="en-US" altLang="en-US" sz="1600" dirty="0"/>
              <a:t>Sequestration in soil can result in a net </a:t>
            </a:r>
            <a:r>
              <a:rPr lang="en-US" altLang="en-US" sz="1600" i="1" dirty="0"/>
              <a:t>decrease</a:t>
            </a:r>
            <a:r>
              <a:rPr lang="en-US" altLang="en-US" sz="1600" dirty="0"/>
              <a:t> in CO</a:t>
            </a:r>
            <a:r>
              <a:rPr lang="en-US" altLang="en-US" sz="1600" baseline="-25000" dirty="0"/>
              <a:t>2</a:t>
            </a:r>
            <a:r>
              <a:rPr lang="en-US" altLang="en-US" sz="1600" dirty="0"/>
              <a:t> levels</a:t>
            </a:r>
            <a:endParaRPr lang="en-US" altLang="en-US" sz="1600" i="1" dirty="0"/>
          </a:p>
        </p:txBody>
      </p:sp>
      <p:pic>
        <p:nvPicPr>
          <p:cNvPr id="9220" name="Picture 4" descr="Biomass Ener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82026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txBox="1">
            <a:spLocks noChangeArrowheads="1"/>
          </p:cNvSpPr>
          <p:nvPr/>
        </p:nvSpPr>
        <p:spPr>
          <a:xfrm>
            <a:off x="0" y="0"/>
            <a:ext cx="9144000" cy="7078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vert="horz" lIns="914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Biomass Energy</a:t>
            </a:r>
          </a:p>
        </p:txBody>
      </p:sp>
    </p:spTree>
    <p:extLst>
      <p:ext uri="{BB962C8B-B14F-4D97-AF65-F5344CB8AC3E}">
        <p14:creationId xmlns:p14="http://schemas.microsoft.com/office/powerpoint/2010/main" val="817516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470193" y="1196752"/>
            <a:ext cx="8229600" cy="5287963"/>
          </a:xfrm>
        </p:spPr>
        <p:txBody>
          <a:bodyPr>
            <a:normAutofit fontScale="92500" lnSpcReduction="10000"/>
          </a:bodyPr>
          <a:lstStyle/>
          <a:p>
            <a:pPr eaLnBrk="1" hangingPunct="1">
              <a:defRPr/>
            </a:pPr>
            <a:r>
              <a:rPr lang="en-US" dirty="0"/>
              <a:t>Advantages</a:t>
            </a:r>
          </a:p>
          <a:p>
            <a:pPr lvl="1" eaLnBrk="1" hangingPunct="1">
              <a:defRPr/>
            </a:pPr>
            <a:r>
              <a:rPr lang="en-US" dirty="0"/>
              <a:t>Versatile</a:t>
            </a:r>
          </a:p>
          <a:p>
            <a:pPr lvl="1" eaLnBrk="1" hangingPunct="1">
              <a:defRPr/>
            </a:pPr>
            <a:r>
              <a:rPr lang="en-US" dirty="0"/>
              <a:t>Renewable</a:t>
            </a:r>
          </a:p>
          <a:p>
            <a:pPr lvl="1" eaLnBrk="1" hangingPunct="1">
              <a:defRPr/>
            </a:pPr>
            <a:r>
              <a:rPr lang="en-US" dirty="0"/>
              <a:t>No net CO</a:t>
            </a:r>
            <a:r>
              <a:rPr lang="en-US" baseline="-25000" dirty="0"/>
              <a:t>2</a:t>
            </a:r>
            <a:r>
              <a:rPr lang="en-US" dirty="0"/>
              <a:t> emissions (ideally)</a:t>
            </a:r>
          </a:p>
          <a:p>
            <a:pPr lvl="1" eaLnBrk="1" hangingPunct="1">
              <a:defRPr/>
            </a:pPr>
            <a:r>
              <a:rPr lang="en-US" dirty="0"/>
              <a:t>Emits less SO</a:t>
            </a:r>
            <a:r>
              <a:rPr lang="en-US" baseline="-25000" dirty="0"/>
              <a:t>2</a:t>
            </a:r>
            <a:r>
              <a:rPr lang="en-US" dirty="0"/>
              <a:t> and NO</a:t>
            </a:r>
            <a:r>
              <a:rPr lang="en-US" baseline="-25000" dirty="0"/>
              <a:t>x</a:t>
            </a:r>
            <a:r>
              <a:rPr lang="en-US" dirty="0"/>
              <a:t> than fossil fuels</a:t>
            </a:r>
          </a:p>
          <a:p>
            <a:pPr eaLnBrk="1" hangingPunct="1">
              <a:defRPr/>
            </a:pPr>
            <a:r>
              <a:rPr lang="en-US" dirty="0"/>
              <a:t>Disadvantages</a:t>
            </a:r>
          </a:p>
          <a:p>
            <a:pPr lvl="1" eaLnBrk="1" hangingPunct="1">
              <a:defRPr/>
            </a:pPr>
            <a:r>
              <a:rPr lang="en-US" dirty="0"/>
              <a:t>Low energy density/yield</a:t>
            </a:r>
          </a:p>
          <a:p>
            <a:pPr lvl="2" eaLnBrk="1" hangingPunct="1">
              <a:defRPr/>
            </a:pPr>
            <a:r>
              <a:rPr lang="en-US" sz="1800" dirty="0"/>
              <a:t>In some cases (</a:t>
            </a:r>
            <a:r>
              <a:rPr lang="en-US" sz="1800" dirty="0" err="1"/>
              <a:t>eg</a:t>
            </a:r>
            <a:r>
              <a:rPr lang="en-US" sz="1800" dirty="0"/>
              <a:t>, corn-derived </a:t>
            </a:r>
            <a:r>
              <a:rPr lang="en-US" sz="1800" dirty="0" err="1"/>
              <a:t>bioethanol</a:t>
            </a:r>
            <a:r>
              <a:rPr lang="en-US" sz="1800" dirty="0"/>
              <a:t>) may yield no net energy</a:t>
            </a:r>
          </a:p>
          <a:p>
            <a:pPr lvl="1" eaLnBrk="1" hangingPunct="1">
              <a:defRPr/>
            </a:pPr>
            <a:r>
              <a:rPr lang="en-US" dirty="0"/>
              <a:t>Land conversion</a:t>
            </a:r>
          </a:p>
          <a:p>
            <a:pPr lvl="2" eaLnBrk="1" hangingPunct="1">
              <a:defRPr/>
            </a:pPr>
            <a:r>
              <a:rPr lang="en-US" sz="1800" dirty="0"/>
              <a:t>Biodiversity loss</a:t>
            </a:r>
          </a:p>
          <a:p>
            <a:pPr lvl="2" eaLnBrk="1" hangingPunct="1">
              <a:defRPr/>
            </a:pPr>
            <a:r>
              <a:rPr lang="en-US" sz="1800" dirty="0"/>
              <a:t>Possible decrease in agricultural food productivity</a:t>
            </a:r>
          </a:p>
          <a:p>
            <a:pPr lvl="1" eaLnBrk="1" hangingPunct="1">
              <a:defRPr/>
            </a:pPr>
            <a:r>
              <a:rPr lang="en-US" dirty="0"/>
              <a:t>Usual problems associated with intensive agriculture</a:t>
            </a:r>
          </a:p>
          <a:p>
            <a:pPr lvl="2" eaLnBrk="1" hangingPunct="1">
              <a:defRPr/>
            </a:pPr>
            <a:r>
              <a:rPr lang="en-US" sz="1800" dirty="0"/>
              <a:t>Nutrient pollution</a:t>
            </a:r>
          </a:p>
          <a:p>
            <a:pPr lvl="2" eaLnBrk="1" hangingPunct="1">
              <a:defRPr/>
            </a:pPr>
            <a:r>
              <a:rPr lang="en-US" sz="1800" dirty="0"/>
              <a:t>Soil depletion</a:t>
            </a:r>
          </a:p>
          <a:p>
            <a:pPr lvl="2" eaLnBrk="1" hangingPunct="1">
              <a:defRPr/>
            </a:pPr>
            <a:r>
              <a:rPr lang="en-US" sz="1800" dirty="0"/>
              <a:t>Soil erosion</a:t>
            </a:r>
          </a:p>
          <a:p>
            <a:pPr lvl="2" eaLnBrk="1" hangingPunct="1">
              <a:defRPr/>
            </a:pPr>
            <a:r>
              <a:rPr lang="en-US" sz="1800" dirty="0"/>
              <a:t>Ground water contamination</a:t>
            </a:r>
          </a:p>
        </p:txBody>
      </p:sp>
      <p:sp>
        <p:nvSpPr>
          <p:cNvPr id="4" name="Rectangle 6"/>
          <p:cNvSpPr txBox="1">
            <a:spLocks noChangeArrowheads="1"/>
          </p:cNvSpPr>
          <p:nvPr/>
        </p:nvSpPr>
        <p:spPr>
          <a:xfrm>
            <a:off x="0" y="0"/>
            <a:ext cx="9144000" cy="7078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vert="horz" lIns="914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Biomass Energy</a:t>
            </a:r>
          </a:p>
        </p:txBody>
      </p:sp>
    </p:spTree>
    <p:extLst>
      <p:ext uri="{BB962C8B-B14F-4D97-AF65-F5344CB8AC3E}">
        <p14:creationId xmlns:p14="http://schemas.microsoft.com/office/powerpoint/2010/main" val="1260891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 calcmode="lin" valueType="num">
                                      <p:cBhvr additive="base">
                                        <p:cTn id="11"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 calcmode="lin" valueType="num">
                                      <p:cBhvr additive="base">
                                        <p:cTn id="15"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 calcmode="lin" valueType="num">
                                      <p:cBhvr additive="base">
                                        <p:cTn id="23"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243">
                                            <p:txEl>
                                              <p:pRg st="5" end="5"/>
                                            </p:txEl>
                                          </p:spTgt>
                                        </p:tgtEl>
                                        <p:attrNameLst>
                                          <p:attrName>style.visibility</p:attrName>
                                        </p:attrNameLst>
                                      </p:cBhvr>
                                      <p:to>
                                        <p:strVal val="visible"/>
                                      </p:to>
                                    </p:set>
                                    <p:anim calcmode="lin" valueType="num">
                                      <p:cBhvr additive="base">
                                        <p:cTn id="29"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24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243">
                                            <p:txEl>
                                              <p:pRg st="6" end="6"/>
                                            </p:txEl>
                                          </p:spTgt>
                                        </p:tgtEl>
                                        <p:attrNameLst>
                                          <p:attrName>style.visibility</p:attrName>
                                        </p:attrNameLst>
                                      </p:cBhvr>
                                      <p:to>
                                        <p:strVal val="visible"/>
                                      </p:to>
                                    </p:set>
                                    <p:anim calcmode="lin" valueType="num">
                                      <p:cBhvr additive="base">
                                        <p:cTn id="33"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24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243">
                                            <p:txEl>
                                              <p:pRg st="7" end="7"/>
                                            </p:txEl>
                                          </p:spTgt>
                                        </p:tgtEl>
                                        <p:attrNameLst>
                                          <p:attrName>style.visibility</p:attrName>
                                        </p:attrNameLst>
                                      </p:cBhvr>
                                      <p:to>
                                        <p:strVal val="visible"/>
                                      </p:to>
                                    </p:set>
                                    <p:anim calcmode="lin" valueType="num">
                                      <p:cBhvr additive="base">
                                        <p:cTn id="37"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 calcmode="lin" valueType="num">
                                      <p:cBhvr additive="base">
                                        <p:cTn id="41" dur="5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24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243">
                                            <p:txEl>
                                              <p:pRg st="9" end="9"/>
                                            </p:txEl>
                                          </p:spTgt>
                                        </p:tgtEl>
                                        <p:attrNameLst>
                                          <p:attrName>style.visibility</p:attrName>
                                        </p:attrNameLst>
                                      </p:cBhvr>
                                      <p:to>
                                        <p:strVal val="visible"/>
                                      </p:to>
                                    </p:set>
                                    <p:anim calcmode="lin" valueType="num">
                                      <p:cBhvr additive="base">
                                        <p:cTn id="45" dur="500" fill="hold"/>
                                        <p:tgtEl>
                                          <p:spTgt spid="1024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24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243">
                                            <p:txEl>
                                              <p:pRg st="10" end="10"/>
                                            </p:txEl>
                                          </p:spTgt>
                                        </p:tgtEl>
                                        <p:attrNameLst>
                                          <p:attrName>style.visibility</p:attrName>
                                        </p:attrNameLst>
                                      </p:cBhvr>
                                      <p:to>
                                        <p:strVal val="visible"/>
                                      </p:to>
                                    </p:set>
                                    <p:anim calcmode="lin" valueType="num">
                                      <p:cBhvr additive="base">
                                        <p:cTn id="49" dur="500" fill="hold"/>
                                        <p:tgtEl>
                                          <p:spTgt spid="1024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24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243">
                                            <p:txEl>
                                              <p:pRg st="11" end="11"/>
                                            </p:txEl>
                                          </p:spTgt>
                                        </p:tgtEl>
                                        <p:attrNameLst>
                                          <p:attrName>style.visibility</p:attrName>
                                        </p:attrNameLst>
                                      </p:cBhvr>
                                      <p:to>
                                        <p:strVal val="visible"/>
                                      </p:to>
                                    </p:set>
                                    <p:anim calcmode="lin" valueType="num">
                                      <p:cBhvr additive="base">
                                        <p:cTn id="53" dur="500" fill="hold"/>
                                        <p:tgtEl>
                                          <p:spTgt spid="1024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243">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243">
                                            <p:txEl>
                                              <p:pRg st="12" end="12"/>
                                            </p:txEl>
                                          </p:spTgt>
                                        </p:tgtEl>
                                        <p:attrNameLst>
                                          <p:attrName>style.visibility</p:attrName>
                                        </p:attrNameLst>
                                      </p:cBhvr>
                                      <p:to>
                                        <p:strVal val="visible"/>
                                      </p:to>
                                    </p:set>
                                    <p:anim calcmode="lin" valueType="num">
                                      <p:cBhvr additive="base">
                                        <p:cTn id="57" dur="500" fill="hold"/>
                                        <p:tgtEl>
                                          <p:spTgt spid="10243">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243">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243">
                                            <p:txEl>
                                              <p:pRg st="13" end="13"/>
                                            </p:txEl>
                                          </p:spTgt>
                                        </p:tgtEl>
                                        <p:attrNameLst>
                                          <p:attrName>style.visibility</p:attrName>
                                        </p:attrNameLst>
                                      </p:cBhvr>
                                      <p:to>
                                        <p:strVal val="visible"/>
                                      </p:to>
                                    </p:set>
                                    <p:anim calcmode="lin" valueType="num">
                                      <p:cBhvr additive="base">
                                        <p:cTn id="61" dur="500" fill="hold"/>
                                        <p:tgtEl>
                                          <p:spTgt spid="10243">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243">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243">
                                            <p:txEl>
                                              <p:pRg st="14" end="14"/>
                                            </p:txEl>
                                          </p:spTgt>
                                        </p:tgtEl>
                                        <p:attrNameLst>
                                          <p:attrName>style.visibility</p:attrName>
                                        </p:attrNameLst>
                                      </p:cBhvr>
                                      <p:to>
                                        <p:strVal val="visible"/>
                                      </p:to>
                                    </p:set>
                                    <p:anim calcmode="lin" valueType="num">
                                      <p:cBhvr additive="base">
                                        <p:cTn id="65" dur="500" fill="hold"/>
                                        <p:tgtEl>
                                          <p:spTgt spid="10243">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0243">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0243">
                                            <p:txEl>
                                              <p:pRg st="15" end="15"/>
                                            </p:txEl>
                                          </p:spTgt>
                                        </p:tgtEl>
                                        <p:attrNameLst>
                                          <p:attrName>style.visibility</p:attrName>
                                        </p:attrNameLst>
                                      </p:cBhvr>
                                      <p:to>
                                        <p:strVal val="visible"/>
                                      </p:to>
                                    </p:set>
                                    <p:anim calcmode="lin" valueType="num">
                                      <p:cBhvr additive="base">
                                        <p:cTn id="69" dur="500" fill="hold"/>
                                        <p:tgtEl>
                                          <p:spTgt spid="10243">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024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pic>
        <p:nvPicPr>
          <p:cNvPr id="2" name="Picture 1"/>
          <p:cNvPicPr>
            <a:picLocks noChangeAspect="1"/>
          </p:cNvPicPr>
          <p:nvPr/>
        </p:nvPicPr>
        <p:blipFill>
          <a:blip r:embed="rId3"/>
          <a:stretch>
            <a:fillRect/>
          </a:stretch>
        </p:blipFill>
        <p:spPr>
          <a:xfrm>
            <a:off x="179513" y="1250156"/>
            <a:ext cx="8754818" cy="4192018"/>
          </a:xfrm>
          <a:prstGeom prst="rect">
            <a:avLst/>
          </a:prstGeom>
        </p:spPr>
      </p:pic>
      <p:sp>
        <p:nvSpPr>
          <p:cNvPr id="3" name="TextBox 2"/>
          <p:cNvSpPr txBox="1"/>
          <p:nvPr/>
        </p:nvSpPr>
        <p:spPr>
          <a:xfrm>
            <a:off x="4716016" y="5733256"/>
            <a:ext cx="4104456" cy="369332"/>
          </a:xfrm>
          <a:prstGeom prst="rect">
            <a:avLst/>
          </a:prstGeom>
          <a:noFill/>
        </p:spPr>
        <p:txBody>
          <a:bodyPr wrap="square" rtlCol="0">
            <a:spAutoFit/>
          </a:bodyPr>
          <a:lstStyle/>
          <a:p>
            <a:r>
              <a:rPr lang="en-US" b="1" dirty="0">
                <a:solidFill>
                  <a:schemeClr val="bg1"/>
                </a:solidFill>
              </a:rPr>
              <a:t>From annual report of MNRE, 2016-17</a:t>
            </a:r>
          </a:p>
        </p:txBody>
      </p:sp>
    </p:spTree>
    <p:extLst>
      <p:ext uri="{BB962C8B-B14F-4D97-AF65-F5344CB8AC3E}">
        <p14:creationId xmlns:p14="http://schemas.microsoft.com/office/powerpoint/2010/main" val="4053831203"/>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pic>
        <p:nvPicPr>
          <p:cNvPr id="2" name="Picture 1"/>
          <p:cNvPicPr>
            <a:picLocks noChangeAspect="1"/>
          </p:cNvPicPr>
          <p:nvPr/>
        </p:nvPicPr>
        <p:blipFill>
          <a:blip r:embed="rId3"/>
          <a:stretch>
            <a:fillRect/>
          </a:stretch>
        </p:blipFill>
        <p:spPr>
          <a:xfrm>
            <a:off x="27074" y="1340768"/>
            <a:ext cx="9116926" cy="4529993"/>
          </a:xfrm>
          <a:prstGeom prst="rect">
            <a:avLst/>
          </a:prstGeom>
        </p:spPr>
      </p:pic>
      <p:sp>
        <p:nvSpPr>
          <p:cNvPr id="5" name="TextBox 4"/>
          <p:cNvSpPr txBox="1"/>
          <p:nvPr/>
        </p:nvSpPr>
        <p:spPr>
          <a:xfrm>
            <a:off x="5148064" y="6144729"/>
            <a:ext cx="3816424" cy="369332"/>
          </a:xfrm>
          <a:prstGeom prst="rect">
            <a:avLst/>
          </a:prstGeom>
          <a:noFill/>
        </p:spPr>
        <p:txBody>
          <a:bodyPr wrap="square" rtlCol="0">
            <a:spAutoFit/>
          </a:bodyPr>
          <a:lstStyle/>
          <a:p>
            <a:r>
              <a:rPr lang="en-US" b="1" dirty="0">
                <a:solidFill>
                  <a:schemeClr val="bg1"/>
                </a:solidFill>
              </a:rPr>
              <a:t>From annual report of MNRE, 2016-17</a:t>
            </a:r>
          </a:p>
        </p:txBody>
      </p:sp>
    </p:spTree>
    <p:extLst>
      <p:ext uri="{BB962C8B-B14F-4D97-AF65-F5344CB8AC3E}">
        <p14:creationId xmlns:p14="http://schemas.microsoft.com/office/powerpoint/2010/main" val="292476065"/>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762000" y="304800"/>
            <a:ext cx="914400" cy="914400"/>
          </a:xfrm>
          <a:prstGeom prst="rect">
            <a:avLst/>
          </a:prstGeom>
          <a:noFill/>
          <a:ln w="9525">
            <a:noFill/>
            <a:miter lim="800000"/>
            <a:headEnd/>
            <a:tailEnd/>
          </a:ln>
        </p:spPr>
        <p:txBody>
          <a:bodyPr wrap="none" anchor="ctr"/>
          <a:lstStyle/>
          <a:p>
            <a:pPr algn="ctr" eaLnBrk="0" hangingPunct="0"/>
            <a:endParaRPr lang="en-IN">
              <a:solidFill>
                <a:prstClr val="white"/>
              </a:solidFill>
            </a:endParaRPr>
          </a:p>
        </p:txBody>
      </p:sp>
      <p:sp>
        <p:nvSpPr>
          <p:cNvPr id="15364" name="Text Box 6"/>
          <p:cNvSpPr txBox="1">
            <a:spLocks noChangeArrowheads="1"/>
          </p:cNvSpPr>
          <p:nvPr/>
        </p:nvSpPr>
        <p:spPr bwMode="auto">
          <a:xfrm>
            <a:off x="6781800" y="1066800"/>
            <a:ext cx="847725" cy="366713"/>
          </a:xfrm>
          <a:prstGeom prst="rect">
            <a:avLst/>
          </a:prstGeom>
          <a:noFill/>
          <a:ln w="9525">
            <a:noFill/>
            <a:miter lim="800000"/>
            <a:headEnd/>
            <a:tailEnd/>
          </a:ln>
        </p:spPr>
        <p:txBody>
          <a:bodyPr wrap="none">
            <a:spAutoFit/>
          </a:bodyPr>
          <a:lstStyle/>
          <a:p>
            <a:r>
              <a:rPr lang="en-US" b="1">
                <a:solidFill>
                  <a:prstClr val="white"/>
                </a:solidFill>
                <a:latin typeface="Tahoma" pitchFamily="34" charset="0"/>
                <a:cs typeface="Tahoma" pitchFamily="34" charset="0"/>
              </a:rPr>
              <a:t>(P/H)</a:t>
            </a:r>
          </a:p>
        </p:txBody>
      </p:sp>
      <p:sp>
        <p:nvSpPr>
          <p:cNvPr id="2" name="Rectangle 1"/>
          <p:cNvSpPr/>
          <p:nvPr/>
        </p:nvSpPr>
        <p:spPr>
          <a:xfrm>
            <a:off x="1403648" y="1492479"/>
            <a:ext cx="6912768" cy="1754326"/>
          </a:xfrm>
          <a:prstGeom prst="rect">
            <a:avLst/>
          </a:prstGeom>
        </p:spPr>
        <p:txBody>
          <a:bodyPr wrap="square">
            <a:spAutoFit/>
          </a:bodyPr>
          <a:lstStyle/>
          <a:p>
            <a:r>
              <a:rPr lang="en-US" dirty="0">
                <a:solidFill>
                  <a:srgbClr val="444444"/>
                </a:solidFill>
                <a:latin typeface="Times New Roman" panose="02020603050405020304" pitchFamily="18" charset="0"/>
                <a:cs typeface="Times New Roman" panose="02020603050405020304" pitchFamily="18" charset="0"/>
              </a:rPr>
              <a:t>77 grams of glucose was allowed to ferment to form ethanol and carbon dioxide.  23.4 grams of ethanol was recovered by distillation. Determine the following:</a:t>
            </a:r>
          </a:p>
          <a:p>
            <a:r>
              <a:rPr lang="en-US" dirty="0">
                <a:solidFill>
                  <a:srgbClr val="444444"/>
                </a:solidFill>
                <a:latin typeface="Times New Roman" panose="02020603050405020304" pitchFamily="18" charset="0"/>
                <a:cs typeface="Times New Roman" panose="02020603050405020304" pitchFamily="18" charset="0"/>
              </a:rPr>
              <a:t>1.What is the theoretical yield of ethanol production from glucose?  </a:t>
            </a:r>
          </a:p>
          <a:p>
            <a:r>
              <a:rPr lang="en-US" dirty="0">
                <a:solidFill>
                  <a:srgbClr val="444444"/>
                </a:solidFill>
                <a:latin typeface="Times New Roman" panose="02020603050405020304" pitchFamily="18" charset="0"/>
                <a:cs typeface="Times New Roman" panose="02020603050405020304" pitchFamily="18" charset="0"/>
              </a:rPr>
              <a:t>2.What is the actual yield from the experiment?</a:t>
            </a:r>
          </a:p>
          <a:p>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051720" y="692696"/>
            <a:ext cx="5256584" cy="400110"/>
          </a:xfrm>
          <a:prstGeom prst="rect">
            <a:avLst/>
          </a:prstGeom>
          <a:noFill/>
        </p:spPr>
        <p:txBody>
          <a:bodyPr wrap="square" rtlCol="0">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Example 1</a:t>
            </a:r>
          </a:p>
        </p:txBody>
      </p:sp>
      <p:sp>
        <p:nvSpPr>
          <p:cNvPr id="6" name="TextBox 5"/>
          <p:cNvSpPr txBox="1"/>
          <p:nvPr/>
        </p:nvSpPr>
        <p:spPr>
          <a:xfrm>
            <a:off x="1151620" y="3646478"/>
            <a:ext cx="7416824" cy="1015663"/>
          </a:xfrm>
          <a:prstGeom prst="rect">
            <a:avLst/>
          </a:prstGeom>
          <a:noFill/>
        </p:spPr>
        <p:txBody>
          <a:bodyPr wrap="square" rtlCol="0">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Look ?</a:t>
            </a:r>
          </a:p>
          <a:p>
            <a:pPr algn="ctr"/>
            <a:r>
              <a:rPr lang="en-US" sz="2000" b="1" dirty="0">
                <a:solidFill>
                  <a:srgbClr val="FF0000"/>
                </a:solidFill>
                <a:latin typeface="Times New Roman" panose="02020603050405020304" pitchFamily="18" charset="0"/>
                <a:cs typeface="Times New Roman" panose="02020603050405020304" pitchFamily="18" charset="0"/>
              </a:rPr>
              <a:t>Is there any usage of CO</a:t>
            </a:r>
            <a:r>
              <a:rPr lang="en-US" sz="2000" b="1" baseline="-25000" dirty="0">
                <a:solidFill>
                  <a:srgbClr val="FF0000"/>
                </a:solidFill>
                <a:latin typeface="Times New Roman" panose="02020603050405020304" pitchFamily="18" charset="0"/>
                <a:cs typeface="Times New Roman" panose="02020603050405020304" pitchFamily="18" charset="0"/>
              </a:rPr>
              <a:t>2 </a:t>
            </a:r>
            <a:r>
              <a:rPr lang="en-US" sz="2000" b="1" dirty="0">
                <a:solidFill>
                  <a:srgbClr val="FF0000"/>
                </a:solidFill>
                <a:latin typeface="Times New Roman" panose="02020603050405020304" pitchFamily="18" charset="0"/>
                <a:cs typeface="Times New Roman" panose="02020603050405020304" pitchFamily="18" charset="0"/>
              </a:rPr>
              <a:t>evolving in fermentation process?</a:t>
            </a:r>
          </a:p>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661581"/>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868346"/>
          </a:xfrm>
        </p:spPr>
        <p:txBody>
          <a:bodyPr>
            <a:normAutofit fontScale="90000"/>
          </a:bodyPr>
          <a:lstStyle/>
          <a:p>
            <a:r>
              <a:rPr lang="en-US" sz="2800" b="1" dirty="0">
                <a:solidFill>
                  <a:srgbClr val="C00000"/>
                </a:solidFill>
              </a:rPr>
              <a:t>CONCLUDING REMARKS/ ISSUES AFFECTING FUTURE DEVELOPMENT IN ENERGY SECTOR</a:t>
            </a:r>
          </a:p>
        </p:txBody>
      </p:sp>
      <p:sp>
        <p:nvSpPr>
          <p:cNvPr id="3" name="Content Placeholder 2"/>
          <p:cNvSpPr>
            <a:spLocks noGrp="1"/>
          </p:cNvSpPr>
          <p:nvPr>
            <p:ph idx="1"/>
          </p:nvPr>
        </p:nvSpPr>
        <p:spPr>
          <a:xfrm>
            <a:off x="457200" y="1071546"/>
            <a:ext cx="8472518" cy="5021750"/>
          </a:xfrm>
        </p:spPr>
        <p:txBody>
          <a:bodyPr>
            <a:normAutofit/>
          </a:bodyPr>
          <a:lstStyle/>
          <a:p>
            <a:endParaRPr 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471748977"/>
              </p:ext>
            </p:extLst>
          </p:nvPr>
        </p:nvGraphicFramePr>
        <p:xfrm>
          <a:off x="428596" y="1071546"/>
          <a:ext cx="8501122" cy="4940622"/>
        </p:xfrm>
        <a:graphic>
          <a:graphicData uri="http://schemas.openxmlformats.org/drawingml/2006/table">
            <a:tbl>
              <a:tblPr firstRow="1" bandRow="1">
                <a:tableStyleId>{5C22544A-7EE6-4342-B048-85BDC9FD1C3A}</a:tableStyleId>
              </a:tblPr>
              <a:tblGrid>
                <a:gridCol w="3071834">
                  <a:extLst>
                    <a:ext uri="{9D8B030D-6E8A-4147-A177-3AD203B41FA5}">
                      <a16:colId xmlns:a16="http://schemas.microsoft.com/office/drawing/2014/main" val="20000"/>
                    </a:ext>
                  </a:extLst>
                </a:gridCol>
                <a:gridCol w="5429288">
                  <a:extLst>
                    <a:ext uri="{9D8B030D-6E8A-4147-A177-3AD203B41FA5}">
                      <a16:colId xmlns:a16="http://schemas.microsoft.com/office/drawing/2014/main" val="20001"/>
                    </a:ext>
                  </a:extLst>
                </a:gridCol>
              </a:tblGrid>
              <a:tr h="849533">
                <a:tc>
                  <a:txBody>
                    <a:bodyPr/>
                    <a:lstStyle/>
                    <a:p>
                      <a:r>
                        <a:rPr lang="en-US" dirty="0"/>
                        <a:t>Population &amp; Urbanization</a:t>
                      </a:r>
                    </a:p>
                    <a:p>
                      <a:r>
                        <a:rPr lang="en-US" dirty="0"/>
                        <a:t>(Developing Countries)</a:t>
                      </a:r>
                    </a:p>
                    <a:p>
                      <a:endParaRPr lang="en-US" dirty="0"/>
                    </a:p>
                  </a:txBody>
                  <a:tcPr/>
                </a:tc>
                <a:tc>
                  <a:txBody>
                    <a:bodyPr/>
                    <a:lstStyle/>
                    <a:p>
                      <a:r>
                        <a:rPr lang="en-US" dirty="0"/>
                        <a:t>Stress on natural resources, lack in adequate sanitary facilities, and drainage systems, air pollution and water pollution</a:t>
                      </a:r>
                    </a:p>
                  </a:txBody>
                  <a:tcPr/>
                </a:tc>
                <a:extLst>
                  <a:ext uri="{0D108BD9-81ED-4DB2-BD59-A6C34878D82A}">
                    <a16:rowId xmlns:a16="http://schemas.microsoft.com/office/drawing/2014/main" val="10000"/>
                  </a:ext>
                </a:extLst>
              </a:tr>
              <a:tr h="339813">
                <a:tc>
                  <a:txBody>
                    <a:bodyPr/>
                    <a:lstStyle/>
                    <a:p>
                      <a:r>
                        <a:rPr lang="en-US" dirty="0"/>
                        <a:t>Health</a:t>
                      </a:r>
                    </a:p>
                  </a:txBody>
                  <a:tcPr/>
                </a:tc>
                <a:tc>
                  <a:txBody>
                    <a:bodyPr/>
                    <a:lstStyle/>
                    <a:p>
                      <a:r>
                        <a:rPr lang="en-US" dirty="0"/>
                        <a:t>Toxic pollutants, Impact on human health</a:t>
                      </a:r>
                    </a:p>
                  </a:txBody>
                  <a:tcPr/>
                </a:tc>
                <a:extLst>
                  <a:ext uri="{0D108BD9-81ED-4DB2-BD59-A6C34878D82A}">
                    <a16:rowId xmlns:a16="http://schemas.microsoft.com/office/drawing/2014/main" val="10001"/>
                  </a:ext>
                </a:extLst>
              </a:tr>
              <a:tr h="594673">
                <a:tc>
                  <a:txBody>
                    <a:bodyPr/>
                    <a:lstStyle/>
                    <a:p>
                      <a:r>
                        <a:rPr lang="en-US" dirty="0"/>
                        <a:t>Water Scarcity</a:t>
                      </a:r>
                    </a:p>
                  </a:txBody>
                  <a:tcPr/>
                </a:tc>
                <a:tc>
                  <a:txBody>
                    <a:bodyPr/>
                    <a:lstStyle/>
                    <a:p>
                      <a:r>
                        <a:rPr lang="en-US" dirty="0"/>
                        <a:t>Water Stress when water supply &lt;1700m</a:t>
                      </a:r>
                      <a:r>
                        <a:rPr lang="en-US" baseline="30000" dirty="0"/>
                        <a:t>3</a:t>
                      </a:r>
                      <a:r>
                        <a:rPr lang="en-US" dirty="0"/>
                        <a:t>/person-year</a:t>
                      </a:r>
                    </a:p>
                    <a:p>
                      <a:r>
                        <a:rPr lang="en-US" dirty="0"/>
                        <a:t>Water Scarce when water supply &lt;1000m</a:t>
                      </a:r>
                      <a:r>
                        <a:rPr lang="en-US" baseline="30000" dirty="0"/>
                        <a:t>3</a:t>
                      </a:r>
                      <a:r>
                        <a:rPr lang="en-US" baseline="0" dirty="0"/>
                        <a:t>/</a:t>
                      </a:r>
                      <a:r>
                        <a:rPr lang="en-US" dirty="0"/>
                        <a:t>person-year</a:t>
                      </a:r>
                    </a:p>
                  </a:txBody>
                  <a:tcPr/>
                </a:tc>
                <a:extLst>
                  <a:ext uri="{0D108BD9-81ED-4DB2-BD59-A6C34878D82A}">
                    <a16:rowId xmlns:a16="http://schemas.microsoft.com/office/drawing/2014/main" val="10002"/>
                  </a:ext>
                </a:extLst>
              </a:tr>
              <a:tr h="11772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Energy and Climate; Energy consumption has increased in past thirty years</a:t>
                      </a:r>
                      <a:r>
                        <a:rPr lang="en-US" baseline="0" dirty="0"/>
                        <a:t> and projected to increase in future</a:t>
                      </a:r>
                      <a:endParaRPr lang="en-US" dirty="0"/>
                    </a:p>
                    <a:p>
                      <a:endParaRPr lang="en-US" dirty="0"/>
                    </a:p>
                  </a:txBody>
                  <a:tcPr/>
                </a:tc>
                <a:tc>
                  <a:txBody>
                    <a:bodyPr/>
                    <a:lstStyle/>
                    <a:p>
                      <a:r>
                        <a:rPr lang="en-US" dirty="0"/>
                        <a:t>Green house gas</a:t>
                      </a:r>
                      <a:r>
                        <a:rPr lang="en-US" baseline="0" dirty="0"/>
                        <a:t> emissions, climate change, fossil fuel depletion, Increase in temperature in the next centaury: 2.4 to 6.4 </a:t>
                      </a:r>
                      <a:r>
                        <a:rPr lang="en-US" baseline="30000" dirty="0"/>
                        <a:t>0</a:t>
                      </a:r>
                      <a:r>
                        <a:rPr lang="en-US" baseline="0" dirty="0"/>
                        <a:t>C (IPCC))</a:t>
                      </a:r>
                      <a:endParaRPr lang="en-US" dirty="0"/>
                    </a:p>
                  </a:txBody>
                  <a:tcPr/>
                </a:tc>
                <a:extLst>
                  <a:ext uri="{0D108BD9-81ED-4DB2-BD59-A6C34878D82A}">
                    <a16:rowId xmlns:a16="http://schemas.microsoft.com/office/drawing/2014/main" val="10003"/>
                  </a:ext>
                </a:extLst>
              </a:tr>
              <a:tr h="642942">
                <a:tc>
                  <a:txBody>
                    <a:bodyPr/>
                    <a:lstStyle/>
                    <a:p>
                      <a:r>
                        <a:rPr lang="en-US" dirty="0"/>
                        <a:t>Toxic Chemicals and Finite resources (non-renewable &amp; renewable resources)</a:t>
                      </a:r>
                    </a:p>
                  </a:txBody>
                  <a:tcPr/>
                </a:tc>
                <a:tc>
                  <a:txBody>
                    <a:bodyPr/>
                    <a:lstStyle/>
                    <a:p>
                      <a:r>
                        <a:rPr lang="en-US" dirty="0"/>
                        <a:t>Problems associated with persistent organic pollution, trace organics (pesticides, pharmaceuticals, personal care products, endocrine disruptors)</a:t>
                      </a:r>
                    </a:p>
                  </a:txBody>
                  <a:tcPr/>
                </a:tc>
                <a:extLst>
                  <a:ext uri="{0D108BD9-81ED-4DB2-BD59-A6C34878D82A}">
                    <a16:rowId xmlns:a16="http://schemas.microsoft.com/office/drawing/2014/main" val="10004"/>
                  </a:ext>
                </a:extLst>
              </a:tr>
              <a:tr h="642942">
                <a:tc>
                  <a:txBody>
                    <a:bodyPr/>
                    <a:lstStyle/>
                    <a:p>
                      <a:r>
                        <a:rPr lang="en-US" dirty="0"/>
                        <a:t>Built Environment (buildings, roads, bridges)</a:t>
                      </a:r>
                    </a:p>
                  </a:txBody>
                  <a:tcPr/>
                </a:tc>
                <a:tc>
                  <a:txBody>
                    <a:bodyPr/>
                    <a:lstStyle/>
                    <a:p>
                      <a:r>
                        <a:rPr lang="en-US" dirty="0"/>
                        <a:t>High requirement of water, energy and other resources (cement, sand,</a:t>
                      </a:r>
                      <a:r>
                        <a:rPr lang="en-US" baseline="0" dirty="0"/>
                        <a:t> clay, </a:t>
                      </a:r>
                      <a:r>
                        <a:rPr lang="en-US" dirty="0"/>
                        <a:t>aggregate, steel,  wood</a:t>
                      </a:r>
                      <a:r>
                        <a:rPr lang="en-US" baseline="0" dirty="0"/>
                        <a:t> etc.)</a:t>
                      </a:r>
                      <a:r>
                        <a:rPr lang="en-US" dirty="0"/>
                        <a:t> </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a:srcRect l="2500" t="18832" r="2500" b="2516"/>
          <a:stretch>
            <a:fillRect/>
          </a:stretch>
        </p:blipFill>
        <p:spPr bwMode="auto">
          <a:xfrm>
            <a:off x="0" y="1371600"/>
            <a:ext cx="9144000" cy="5410200"/>
          </a:xfrm>
          <a:prstGeom prst="rect">
            <a:avLst/>
          </a:prstGeom>
          <a:noFill/>
          <a:ln w="9525">
            <a:noFill/>
            <a:miter lim="800000"/>
            <a:headEnd/>
            <a:tailEnd/>
          </a:ln>
        </p:spPr>
      </p:pic>
      <p:sp>
        <p:nvSpPr>
          <p:cNvPr id="3" name="Rectangle 2"/>
          <p:cNvSpPr txBox="1">
            <a:spLocks noChangeArrowheads="1"/>
          </p:cNvSpPr>
          <p:nvPr/>
        </p:nvSpPr>
        <p:spPr>
          <a:xfrm>
            <a:off x="0" y="0"/>
            <a:ext cx="9144000" cy="1323439"/>
          </a:xfrm>
          <a:prstGeom prst="rect">
            <a:avLst/>
          </a:prstGeom>
        </p:spPr>
        <p:style>
          <a:lnRef idx="1">
            <a:schemeClr val="accent6"/>
          </a:lnRef>
          <a:fillRef idx="3">
            <a:schemeClr val="accent6"/>
          </a:fillRef>
          <a:effectRef idx="2">
            <a:schemeClr val="accent6"/>
          </a:effectRef>
          <a:fontRef idx="minor">
            <a:schemeClr val="lt1"/>
          </a:fontRef>
        </p:style>
        <p:txBody>
          <a:bodyP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CHICAGO PILE 1, DECEMBER 2, 1942</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FIRST SUCESSFUL NUCLEAR REACTOR</a:t>
            </a:r>
          </a:p>
        </p:txBody>
      </p:sp>
    </p:spTree>
    <p:extLst>
      <p:ext uri="{BB962C8B-B14F-4D97-AF65-F5344CB8AC3E}">
        <p14:creationId xmlns:p14="http://schemas.microsoft.com/office/powerpoint/2010/main" val="409158244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idx="1"/>
          </p:nvPr>
        </p:nvSpPr>
        <p:spPr>
          <a:xfrm>
            <a:off x="457200" y="3962400"/>
            <a:ext cx="8229600" cy="1600200"/>
          </a:xfrm>
          <a:solidFill>
            <a:schemeClr val="accent1">
              <a:lumMod val="20000"/>
              <a:lumOff val="80000"/>
            </a:schemeClr>
          </a:solidFill>
        </p:spPr>
        <p:txBody>
          <a:bodyPr>
            <a:noAutofit/>
          </a:bodyPr>
          <a:lstStyle/>
          <a:p>
            <a:pPr marL="457200" indent="-457200">
              <a:lnSpc>
                <a:spcPct val="150000"/>
              </a:lnSpc>
              <a:spcBef>
                <a:spcPts val="600"/>
              </a:spcBef>
              <a:buFont typeface="Wingdings" pitchFamily="2" charset="2"/>
              <a:buChar char="Ø"/>
              <a:defRPr/>
            </a:pPr>
            <a:r>
              <a:rPr lang="en-US" sz="2400" dirty="0">
                <a:cs typeface="Arial" charset="0"/>
              </a:rPr>
              <a:t>Fossil Fuel (Coal) Energy Density:  2.9 x 10</a:t>
            </a:r>
            <a:r>
              <a:rPr lang="en-US" sz="2400" baseline="30000" dirty="0">
                <a:cs typeface="Arial" charset="0"/>
              </a:rPr>
              <a:t>7</a:t>
            </a:r>
            <a:r>
              <a:rPr lang="en-US" sz="2400" dirty="0">
                <a:cs typeface="Arial" charset="0"/>
              </a:rPr>
              <a:t> J/kg</a:t>
            </a:r>
          </a:p>
          <a:p>
            <a:pPr marL="457200" indent="-457200">
              <a:lnSpc>
                <a:spcPct val="150000"/>
              </a:lnSpc>
              <a:spcBef>
                <a:spcPts val="600"/>
              </a:spcBef>
              <a:buFont typeface="Wingdings" pitchFamily="2" charset="2"/>
              <a:buChar char="Ø"/>
              <a:defRPr/>
            </a:pPr>
            <a:r>
              <a:rPr lang="en-US" sz="2400" dirty="0">
                <a:cs typeface="Arial" charset="0"/>
              </a:rPr>
              <a:t>Fuel Consumed by 1000-MW</a:t>
            </a:r>
            <a:r>
              <a:rPr lang="en-US" sz="2400" baseline="-25000" dirty="0">
                <a:cs typeface="Arial" charset="0"/>
              </a:rPr>
              <a:t>e</a:t>
            </a:r>
            <a:r>
              <a:rPr lang="en-US" sz="2400" dirty="0">
                <a:cs typeface="Arial" charset="0"/>
              </a:rPr>
              <a:t> Plant: 7,300,000 kg/day</a:t>
            </a:r>
            <a:endParaRPr lang="en-US" sz="1050" dirty="0"/>
          </a:p>
        </p:txBody>
      </p:sp>
      <p:pic>
        <p:nvPicPr>
          <p:cNvPr id="4" name="Picture 6" descr="Eq_Fossil"/>
          <p:cNvPicPr>
            <a:picLocks noChangeAspect="1" noChangeArrowheads="1"/>
          </p:cNvPicPr>
          <p:nvPr/>
        </p:nvPicPr>
        <p:blipFill>
          <a:blip r:embed="rId2"/>
          <a:srcRect/>
          <a:stretch>
            <a:fillRect/>
          </a:stretch>
        </p:blipFill>
        <p:spPr bwMode="auto">
          <a:xfrm>
            <a:off x="257969" y="1371600"/>
            <a:ext cx="8628063" cy="1968500"/>
          </a:xfrm>
          <a:prstGeom prst="rect">
            <a:avLst/>
          </a:prstGeom>
          <a:noFill/>
          <a:ln w="9525">
            <a:noFill/>
            <a:miter lim="800000"/>
            <a:headEnd/>
            <a:tailEnd/>
          </a:ln>
        </p:spPr>
      </p:pic>
      <p:sp>
        <p:nvSpPr>
          <p:cNvPr id="5" name="Text Box 4"/>
          <p:cNvSpPr txBox="1">
            <a:spLocks noChangeArrowheads="1"/>
          </p:cNvSpPr>
          <p:nvPr/>
        </p:nvSpPr>
        <p:spPr bwMode="auto">
          <a:xfrm>
            <a:off x="304800" y="6172200"/>
            <a:ext cx="5257800" cy="369332"/>
          </a:xfrm>
          <a:prstGeom prst="rect">
            <a:avLst/>
          </a:prstGeom>
          <a:solidFill>
            <a:schemeClr val="tx2">
              <a:lumMod val="20000"/>
              <a:lumOff val="80000"/>
            </a:schemeClr>
          </a:solidFill>
          <a:ln w="12700">
            <a:noFill/>
            <a:miter lim="800000"/>
            <a:headEnd/>
            <a:tailEnd/>
          </a:ln>
        </p:spPr>
        <p:txBody>
          <a:bodyPr wrap="square">
            <a:spAutoFit/>
          </a:bodyPr>
          <a:lstStyle/>
          <a:p>
            <a:pPr marL="0" marR="0" lvl="0" indent="0" algn="l" defTabSz="914400" rtl="0" eaLnBrk="0" fontAlgn="auto" latinLnBrk="0" hangingPunct="0">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Global Coal Consumption:  6.8 billion tons</a:t>
            </a:r>
          </a:p>
        </p:txBody>
      </p:sp>
      <p:sp>
        <p:nvSpPr>
          <p:cNvPr id="35846" name="Text Box 7"/>
          <p:cNvSpPr txBox="1">
            <a:spLocks noChangeArrowheads="1"/>
          </p:cNvSpPr>
          <p:nvPr/>
        </p:nvSpPr>
        <p:spPr bwMode="auto">
          <a:xfrm>
            <a:off x="6629400" y="6172200"/>
            <a:ext cx="2057400" cy="400110"/>
          </a:xfrm>
          <a:prstGeom prst="rect">
            <a:avLst/>
          </a:prstGeom>
          <a:solidFill>
            <a:schemeClr val="accent2">
              <a:lumMod val="20000"/>
              <a:lumOff val="80000"/>
            </a:schemeClr>
          </a:solidFill>
          <a:ln w="9525">
            <a:noFill/>
            <a:miter lim="800000"/>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eV</a:t>
            </a:r>
            <a:r>
              <a:rPr kumimoji="0" lang="en-US" sz="2000" b="1" i="0" u="none" strike="noStrike" kern="1200" cap="none" spc="0" normalizeH="0" baseline="0" noProof="0" dirty="0">
                <a:ln>
                  <a:noFill/>
                </a:ln>
                <a:solidFill>
                  <a:prstClr val="black"/>
                </a:solidFill>
                <a:effectLst/>
                <a:uLnTx/>
                <a:uFillTx/>
                <a:latin typeface="Calibri"/>
                <a:ea typeface="+mn-ea"/>
                <a:cs typeface="+mn-cs"/>
              </a:rPr>
              <a:t> = 1.6 x10</a:t>
            </a:r>
            <a:r>
              <a:rPr kumimoji="0" lang="en-US" sz="2000" b="1" i="0" u="none" strike="noStrike" kern="1200" cap="none" spc="0" normalizeH="0" baseline="30000" noProof="0" dirty="0">
                <a:ln>
                  <a:noFill/>
                </a:ln>
                <a:solidFill>
                  <a:prstClr val="black"/>
                </a:solidFill>
                <a:effectLst/>
                <a:uLnTx/>
                <a:uFillTx/>
                <a:latin typeface="Calibri"/>
                <a:ea typeface="+mn-ea"/>
                <a:cs typeface="+mn-cs"/>
              </a:rPr>
              <a:t>-19</a:t>
            </a:r>
            <a:r>
              <a:rPr kumimoji="0" lang="en-US" sz="2000" b="1" i="0" u="none" strike="noStrike" kern="1200" cap="none" spc="0" normalizeH="0" baseline="0" noProof="0" dirty="0">
                <a:ln>
                  <a:noFill/>
                </a:ln>
                <a:solidFill>
                  <a:prstClr val="black"/>
                </a:solidFill>
                <a:effectLst/>
                <a:uLnTx/>
                <a:uFillTx/>
                <a:latin typeface="Calibri"/>
                <a:ea typeface="+mn-ea"/>
                <a:cs typeface="+mn-cs"/>
              </a:rPr>
              <a:t> J</a:t>
            </a:r>
          </a:p>
        </p:txBody>
      </p:sp>
      <p:sp>
        <p:nvSpPr>
          <p:cNvPr id="7"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ENERGY FROM FOSSIL FUELS</a:t>
            </a:r>
          </a:p>
        </p:txBody>
      </p:sp>
    </p:spTree>
    <p:extLst>
      <p:ext uri="{BB962C8B-B14F-4D97-AF65-F5344CB8AC3E}">
        <p14:creationId xmlns:p14="http://schemas.microsoft.com/office/powerpoint/2010/main" val="1247243626"/>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457200" y="4191000"/>
            <a:ext cx="8229600" cy="1828800"/>
          </a:xfrm>
          <a:solidFill>
            <a:schemeClr val="accent1">
              <a:lumMod val="20000"/>
              <a:lumOff val="80000"/>
            </a:schemeClr>
          </a:solidFill>
        </p:spPr>
        <p:txBody>
          <a:bodyPr/>
          <a:lstStyle/>
          <a:p>
            <a:pPr marL="457200" indent="-457200">
              <a:lnSpc>
                <a:spcPct val="150000"/>
              </a:lnSpc>
              <a:spcBef>
                <a:spcPts val="600"/>
              </a:spcBef>
              <a:buFont typeface="Wingdings" pitchFamily="2" charset="2"/>
              <a:buChar char="Ø"/>
            </a:pPr>
            <a:r>
              <a:rPr lang="en-US" sz="2800" dirty="0"/>
              <a:t>Fission Fuel Energy Density:  8.2 x 10</a:t>
            </a:r>
            <a:r>
              <a:rPr lang="en-US" sz="2800" baseline="30000" dirty="0"/>
              <a:t>13</a:t>
            </a:r>
            <a:r>
              <a:rPr lang="en-US" sz="2800" dirty="0"/>
              <a:t> J/kg</a:t>
            </a:r>
          </a:p>
          <a:p>
            <a:pPr marL="457200" indent="-457200">
              <a:lnSpc>
                <a:spcPct val="150000"/>
              </a:lnSpc>
              <a:spcBef>
                <a:spcPts val="600"/>
              </a:spcBef>
              <a:buFont typeface="Wingdings" pitchFamily="2" charset="2"/>
              <a:buChar char="Ø"/>
            </a:pPr>
            <a:r>
              <a:rPr lang="en-US" sz="2800" dirty="0"/>
              <a:t>Fuel Consumed by 1000-MW</a:t>
            </a:r>
            <a:r>
              <a:rPr lang="en-US" sz="2800" baseline="-25000" dirty="0"/>
              <a:t>e</a:t>
            </a:r>
            <a:r>
              <a:rPr lang="en-US" sz="2800" dirty="0"/>
              <a:t> Plant:  3.2 kg/day</a:t>
            </a:r>
            <a:endParaRPr lang="en-US" dirty="0"/>
          </a:p>
        </p:txBody>
      </p:sp>
      <p:pic>
        <p:nvPicPr>
          <p:cNvPr id="4" name="Picture 5"/>
          <p:cNvPicPr>
            <a:picLocks noChangeAspect="1" noChangeArrowheads="1"/>
          </p:cNvPicPr>
          <p:nvPr/>
        </p:nvPicPr>
        <p:blipFill>
          <a:blip r:embed="rId2"/>
          <a:srcRect/>
          <a:stretch>
            <a:fillRect/>
          </a:stretch>
        </p:blipFill>
        <p:spPr bwMode="auto">
          <a:xfrm>
            <a:off x="280988" y="1371600"/>
            <a:ext cx="8582025" cy="2193925"/>
          </a:xfrm>
          <a:prstGeom prst="rect">
            <a:avLst/>
          </a:prstGeom>
          <a:noFill/>
          <a:ln w="12700">
            <a:noFill/>
            <a:miter lim="800000"/>
            <a:headEnd/>
            <a:tailEnd/>
          </a:ln>
        </p:spPr>
      </p:pic>
      <p:sp>
        <p:nvSpPr>
          <p:cNvPr id="5" name="Rectangle 2"/>
          <p:cNvSpPr txBox="1">
            <a:spLocks noChangeArrowheads="1"/>
          </p:cNvSpPr>
          <p:nvPr/>
        </p:nvSpPr>
        <p:spPr>
          <a:xfrm>
            <a:off x="0" y="0"/>
            <a:ext cx="9144000" cy="70788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ENERGY FROM NUCLEAR FISSION</a:t>
            </a:r>
          </a:p>
        </p:txBody>
      </p:sp>
    </p:spTree>
    <p:extLst>
      <p:ext uri="{BB962C8B-B14F-4D97-AF65-F5344CB8AC3E}">
        <p14:creationId xmlns:p14="http://schemas.microsoft.com/office/powerpoint/2010/main" val="2362392249"/>
      </p:ext>
    </p:extLst>
  </p:cSld>
  <p:clrMapOvr>
    <a:masterClrMapping/>
  </p:clrMapOvr>
  <p:transition advClick="0"/>
</p:sld>
</file>

<file path=ppt/theme/_rels/theme7.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Design">
  <a:themeElements>
    <a:clrScheme name="">
      <a:dk1>
        <a:srgbClr val="FFFF00"/>
      </a:dk1>
      <a:lt1>
        <a:srgbClr val="FFFFFF"/>
      </a:lt1>
      <a:dk2>
        <a:srgbClr val="FFFF00"/>
      </a:dk2>
      <a:lt2>
        <a:srgbClr val="808080"/>
      </a:lt2>
      <a:accent1>
        <a:srgbClr val="00CC99"/>
      </a:accent1>
      <a:accent2>
        <a:srgbClr val="3333CC"/>
      </a:accent2>
      <a:accent3>
        <a:srgbClr val="FFFFFF"/>
      </a:accent3>
      <a:accent4>
        <a:srgbClr val="DADA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11108</TotalTime>
  <Words>3851</Words>
  <Application>Microsoft Office PowerPoint</Application>
  <PresentationFormat>On-screen Show (4:3)</PresentationFormat>
  <Paragraphs>627</Paragraphs>
  <Slides>68</Slides>
  <Notes>34</Notes>
  <HiddenSlides>0</HiddenSlides>
  <MMClips>0</MMClips>
  <ScaleCrop>false</ScaleCrop>
  <HeadingPairs>
    <vt:vector size="4" baseType="variant">
      <vt:variant>
        <vt:lpstr>Theme</vt:lpstr>
      </vt:variant>
      <vt:variant>
        <vt:i4>10</vt:i4>
      </vt:variant>
      <vt:variant>
        <vt:lpstr>Slide Titles</vt:lpstr>
      </vt:variant>
      <vt:variant>
        <vt:i4>68</vt:i4>
      </vt:variant>
    </vt:vector>
  </HeadingPairs>
  <TitlesOfParts>
    <vt:vector size="78" baseType="lpstr">
      <vt:lpstr>Office Theme</vt:lpstr>
      <vt:lpstr>1_Office Theme</vt:lpstr>
      <vt:lpstr>7_Office Theme</vt:lpstr>
      <vt:lpstr>8_Office Theme</vt:lpstr>
      <vt:lpstr>Default Design</vt:lpstr>
      <vt:lpstr>9_Office Theme</vt:lpstr>
      <vt:lpstr>Concourse</vt:lpstr>
      <vt:lpstr>10_Office Theme</vt:lpstr>
      <vt:lpstr>1_Default Design</vt:lpstr>
      <vt:lpstr>2_Office Theme</vt:lpstr>
      <vt:lpstr>PowerPoint Presentation</vt:lpstr>
      <vt:lpstr>PowerPoint Presentation</vt:lpstr>
      <vt:lpstr>NUCLEAR ENERGY</vt:lpstr>
      <vt:lpstr>FISSION</vt:lpstr>
      <vt:lpstr>FUSION</vt:lpstr>
      <vt:lpstr>BRIEF HISTORY</vt:lpstr>
      <vt:lpstr>PowerPoint Presentation</vt:lpstr>
      <vt:lpstr>PowerPoint Presentation</vt:lpstr>
      <vt:lpstr>PowerPoint Presentation</vt:lpstr>
      <vt:lpstr>PowerPoint Presentation</vt:lpstr>
      <vt:lpstr>PowerPoint Presentation</vt:lpstr>
      <vt:lpstr>PowerPoint Presentation</vt:lpstr>
      <vt:lpstr>Fission Reactors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SUN</vt:lpstr>
      <vt:lpstr>PowerPoint Presentation</vt:lpstr>
      <vt:lpstr>PowerPoint Presentation</vt:lpstr>
      <vt:lpstr>PowerPoint Presentation</vt:lpstr>
      <vt:lpstr>PowerPoint Presentation</vt:lpstr>
      <vt:lpstr>PowerPoint Presentation</vt:lpstr>
      <vt:lpstr>SOLAR ENERGY CONVERSION</vt:lpstr>
      <vt:lpstr>ADVANTAGES AND DISADVANTAGES</vt:lpstr>
      <vt:lpstr>SOLAR THERMAL TECHNOLOGIES</vt:lpstr>
      <vt:lpstr>PASSIVE SOLAR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Mechanism of generation</vt:lpstr>
      <vt:lpstr>Common types of PV cell </vt:lpstr>
      <vt:lpstr>PowerPoint Presentation</vt:lpstr>
      <vt:lpstr>PowerPoint Presentation</vt:lpstr>
      <vt:lpstr>PowerPoint Presentation</vt:lpstr>
      <vt:lpstr>Solar Photovoltaic Electricity Roof top</vt:lpstr>
      <vt:lpstr>Solar Water Heating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CONCLUDING REMARKS/ ISSUES AFFECTING FUTURE DEVELOPMENT IN ENERGY SECTOR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dc:title>
  <dc:creator>Basheshwar Prasad</dc:creator>
  <cp:lastModifiedBy>user</cp:lastModifiedBy>
  <cp:revision>418</cp:revision>
  <dcterms:created xsi:type="dcterms:W3CDTF">2013-07-05T06:40:22Z</dcterms:created>
  <dcterms:modified xsi:type="dcterms:W3CDTF">2018-08-10T11:57:05Z</dcterms:modified>
</cp:coreProperties>
</file>